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28"/>
  </p:handoutMasterIdLst>
  <p:sldIdLst>
    <p:sldId id="257" r:id="rId5"/>
    <p:sldId id="258" r:id="rId6"/>
    <p:sldId id="256" r:id="rId7"/>
    <p:sldId id="263" r:id="rId8"/>
    <p:sldId id="259" r:id="rId9"/>
    <p:sldId id="260" r:id="rId10"/>
    <p:sldId id="261" r:id="rId11"/>
    <p:sldId id="273" r:id="rId12"/>
    <p:sldId id="262" r:id="rId13"/>
    <p:sldId id="265" r:id="rId14"/>
    <p:sldId id="266" r:id="rId15"/>
    <p:sldId id="267" r:id="rId16"/>
    <p:sldId id="268" r:id="rId17"/>
    <p:sldId id="269" r:id="rId18"/>
    <p:sldId id="270" r:id="rId19"/>
    <p:sldId id="271" r:id="rId20"/>
    <p:sldId id="278" r:id="rId21"/>
    <p:sldId id="264" r:id="rId22"/>
    <p:sldId id="277" r:id="rId23"/>
    <p:sldId id="272" r:id="rId24"/>
    <p:sldId id="274" r:id="rId25"/>
    <p:sldId id="276" r:id="rId26"/>
    <p:sldId id="275"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3ABDC-94AE-4B68-B693-3FAD976A6531}" v="3" dt="2018-04-13T18:28:39.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C8791C5-2D5B-4D66-9D47-DD36E413EBEF}" type="datetimeFigureOut">
              <a:rPr lang="en-US" smtClean="0"/>
              <a:t>7/26/2018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4AA300-DBB1-418B-9FB6-C7D2A2792029}" type="slidenum">
              <a:rPr lang="en-US" smtClean="0"/>
              <a:t>‹#›</a:t>
            </a:fld>
            <a:endParaRPr lang="en-US"/>
          </a:p>
        </p:txBody>
      </p:sp>
    </p:spTree>
    <p:extLst>
      <p:ext uri="{BB962C8B-B14F-4D97-AF65-F5344CB8AC3E}">
        <p14:creationId xmlns:p14="http://schemas.microsoft.com/office/powerpoint/2010/main" val="3720713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07207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95601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9699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3590699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7265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186216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652185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304146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328257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04DD90-C2AD-47DF-BF81-3860CDB3E966}"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147788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04DD90-C2AD-47DF-BF81-3860CDB3E966}"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73432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04DD90-C2AD-47DF-BF81-3860CDB3E966}" type="datetimeFigureOut">
              <a:rPr lang="en-US" smtClean="0"/>
              <a:t>7/26/2018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161610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04DD90-C2AD-47DF-BF81-3860CDB3E966}" type="datetimeFigureOut">
              <a:rPr lang="en-US" smtClean="0"/>
              <a:t>7/26/2018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2886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4DD90-C2AD-47DF-BF81-3860CDB3E966}" type="datetimeFigureOut">
              <a:rPr lang="en-US" smtClean="0"/>
              <a:t>7/26/2018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81319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04DD90-C2AD-47DF-BF81-3860CDB3E966}"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75211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E04DD90-C2AD-47DF-BF81-3860CDB3E966}"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6D2-A226-4103-BF6D-3E93B834040B}" type="slidenum">
              <a:rPr lang="en-US" smtClean="0"/>
              <a:t>‹#›</a:t>
            </a:fld>
            <a:endParaRPr lang="en-US"/>
          </a:p>
        </p:txBody>
      </p:sp>
    </p:spTree>
    <p:extLst>
      <p:ext uri="{BB962C8B-B14F-4D97-AF65-F5344CB8AC3E}">
        <p14:creationId xmlns:p14="http://schemas.microsoft.com/office/powerpoint/2010/main" val="209100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04DD90-C2AD-47DF-BF81-3860CDB3E966}" type="datetimeFigureOut">
              <a:rPr lang="en-US" smtClean="0"/>
              <a:t>7/26/2018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8DE6D2-A226-4103-BF6D-3E93B834040B}" type="slidenum">
              <a:rPr lang="en-US" smtClean="0"/>
              <a:t>‹#›</a:t>
            </a:fld>
            <a:endParaRPr lang="en-US"/>
          </a:p>
        </p:txBody>
      </p:sp>
    </p:spTree>
    <p:extLst>
      <p:ext uri="{BB962C8B-B14F-4D97-AF65-F5344CB8AC3E}">
        <p14:creationId xmlns:p14="http://schemas.microsoft.com/office/powerpoint/2010/main" val="4111599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yoelin@washoeschool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New Attendance Codes: </a:t>
            </a:r>
            <a:br>
              <a:rPr lang="en-US" dirty="0"/>
            </a:br>
            <a:r>
              <a:rPr lang="en-US" dirty="0"/>
              <a:t>What’s Changed?</a:t>
            </a:r>
          </a:p>
        </p:txBody>
      </p:sp>
      <p:sp>
        <p:nvSpPr>
          <p:cNvPr id="3" name="Subtitle 2"/>
          <p:cNvSpPr>
            <a:spLocks noGrp="1"/>
          </p:cNvSpPr>
          <p:nvPr>
            <p:ph type="subTitle" idx="1"/>
          </p:nvPr>
        </p:nvSpPr>
        <p:spPr/>
        <p:txBody>
          <a:bodyPr/>
          <a:lstStyle/>
          <a:p>
            <a:r>
              <a:rPr lang="en-US" dirty="0"/>
              <a:t>Shannon Yoelin, Student Accounting</a:t>
            </a:r>
          </a:p>
        </p:txBody>
      </p:sp>
    </p:spTree>
    <p:extLst>
      <p:ext uri="{BB962C8B-B14F-4D97-AF65-F5344CB8AC3E}">
        <p14:creationId xmlns:p14="http://schemas.microsoft.com/office/powerpoint/2010/main" val="107109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codes changed?  CIR</a:t>
            </a:r>
          </a:p>
        </p:txBody>
      </p:sp>
      <p:sp>
        <p:nvSpPr>
          <p:cNvPr id="3" name="Content Placeholder 2"/>
          <p:cNvSpPr>
            <a:spLocks noGrp="1"/>
          </p:cNvSpPr>
          <p:nvPr>
            <p:ph idx="1"/>
          </p:nvPr>
        </p:nvSpPr>
        <p:spPr>
          <a:xfrm>
            <a:off x="677334" y="1896820"/>
            <a:ext cx="8596668" cy="4808849"/>
          </a:xfrm>
        </p:spPr>
        <p:txBody>
          <a:bodyPr vert="horz" lIns="91440" tIns="45720" rIns="91440" bIns="45720" rtlCol="0" anchor="t">
            <a:normAutofit lnSpcReduction="10000"/>
          </a:bodyPr>
          <a:lstStyle/>
          <a:p>
            <a:r>
              <a:rPr lang="en-US" sz="2400" dirty="0"/>
              <a:t>Circumstance (CIR) was removed.</a:t>
            </a:r>
          </a:p>
          <a:p>
            <a:pPr marL="0" indent="0">
              <a:buNone/>
            </a:pPr>
            <a:endParaRPr lang="en-US" sz="2400" dirty="0"/>
          </a:p>
          <a:p>
            <a:r>
              <a:rPr lang="en-US" sz="2400" dirty="0"/>
              <a:t>It no longer matters why a student was absent, the absence counts toward chronic absenteeism if the make- up work is not completed.</a:t>
            </a:r>
          </a:p>
          <a:p>
            <a:endParaRPr lang="en-US" sz="2400" dirty="0"/>
          </a:p>
          <a:p>
            <a:r>
              <a:rPr lang="en-US" sz="2400" u="sng" dirty="0">
                <a:solidFill>
                  <a:srgbClr val="000000"/>
                </a:solidFill>
              </a:rPr>
              <a:t>Make-up work timeline:</a:t>
            </a:r>
            <a:r>
              <a:rPr lang="en-US" sz="2400" dirty="0">
                <a:solidFill>
                  <a:srgbClr val="000000"/>
                </a:solidFill>
              </a:rPr>
              <a:t> It is the teacher's responsibility to provide the requested make-up work within two days of the student's return from their absence. The student will have the number of days absent plus one starting the day the work was provided to the student to return the make-up work.</a:t>
            </a:r>
          </a:p>
          <a:p>
            <a:pPr marL="0" indent="0">
              <a:buNone/>
            </a:pPr>
            <a:endParaRPr lang="en-US" sz="2400" dirty="0">
              <a:solidFill>
                <a:srgbClr val="FF0000"/>
              </a:solidFill>
            </a:endParaRPr>
          </a:p>
          <a:p>
            <a:pPr marL="457200" lvl="1" indent="0">
              <a:buNone/>
            </a:pPr>
            <a:endParaRPr lang="en-US" sz="2400" dirty="0"/>
          </a:p>
        </p:txBody>
      </p:sp>
    </p:spTree>
    <p:extLst>
      <p:ext uri="{BB962C8B-B14F-4D97-AF65-F5344CB8AC3E}">
        <p14:creationId xmlns:p14="http://schemas.microsoft.com/office/powerpoint/2010/main" val="325840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9985"/>
            <a:ext cx="8596668" cy="1633415"/>
          </a:xfrm>
        </p:spPr>
        <p:txBody>
          <a:bodyPr/>
          <a:lstStyle/>
          <a:p>
            <a:r>
              <a:rPr lang="en-US" dirty="0"/>
              <a:t>What codes changed?  APT</a:t>
            </a:r>
          </a:p>
        </p:txBody>
      </p:sp>
      <p:sp>
        <p:nvSpPr>
          <p:cNvPr id="3" name="Content Placeholder 2"/>
          <p:cNvSpPr>
            <a:spLocks noGrp="1"/>
          </p:cNvSpPr>
          <p:nvPr>
            <p:ph idx="1"/>
          </p:nvPr>
        </p:nvSpPr>
        <p:spPr>
          <a:xfrm>
            <a:off x="677334" y="1045469"/>
            <a:ext cx="8596668" cy="5738354"/>
          </a:xfrm>
        </p:spPr>
        <p:txBody>
          <a:bodyPr vert="horz" lIns="91440" tIns="45720" rIns="91440" bIns="45720" rtlCol="0" anchor="t">
            <a:normAutofit fontScale="92500" lnSpcReduction="10000"/>
          </a:bodyPr>
          <a:lstStyle/>
          <a:p>
            <a:r>
              <a:rPr lang="en-US" sz="2400" dirty="0"/>
              <a:t>Absence Prior to Triggering Failure (APT) – Excused Absence</a:t>
            </a:r>
          </a:p>
          <a:p>
            <a:r>
              <a:rPr lang="en-US" sz="2400" dirty="0"/>
              <a:t>ES/MS students will get 8 APT absences a semester</a:t>
            </a:r>
          </a:p>
          <a:p>
            <a:r>
              <a:rPr lang="en-US" sz="2400" dirty="0"/>
              <a:t>HS students get trigger number APT absences each semester</a:t>
            </a:r>
          </a:p>
          <a:p>
            <a:r>
              <a:rPr lang="en-US" sz="2400" dirty="0"/>
              <a:t>Rules for ES/MS/HS:</a:t>
            </a:r>
          </a:p>
          <a:p>
            <a:pPr lvl="1"/>
            <a:r>
              <a:rPr lang="en-US" sz="2400" dirty="0"/>
              <a:t>Parents must call/send note to excuse the student for APT absences within 3 days.</a:t>
            </a:r>
          </a:p>
          <a:p>
            <a:pPr lvl="1"/>
            <a:r>
              <a:rPr lang="en-US" sz="2400" dirty="0"/>
              <a:t>If parents don’t call/send note, absence is AUK</a:t>
            </a:r>
          </a:p>
          <a:p>
            <a:pPr lvl="1"/>
            <a:r>
              <a:rPr lang="en-US" sz="2400" dirty="0"/>
              <a:t>If parents call/send note after 3 days absence is NCU</a:t>
            </a:r>
          </a:p>
          <a:p>
            <a:pPr lvl="1"/>
            <a:r>
              <a:rPr lang="en-US" sz="2400" dirty="0"/>
              <a:t>APT </a:t>
            </a:r>
            <a:r>
              <a:rPr lang="en-US" sz="2400" u="sng" dirty="0"/>
              <a:t>does not count </a:t>
            </a:r>
            <a:r>
              <a:rPr lang="en-US" sz="2400" dirty="0"/>
              <a:t>against the student’s retention or failure but </a:t>
            </a:r>
            <a:r>
              <a:rPr lang="en-US" sz="2400" u="sng" dirty="0"/>
              <a:t>does count </a:t>
            </a:r>
            <a:r>
              <a:rPr lang="en-US" sz="2400" dirty="0"/>
              <a:t>against Chronic Absenteeism.</a:t>
            </a:r>
          </a:p>
          <a:p>
            <a:pPr lvl="1"/>
            <a:r>
              <a:rPr lang="en-US" sz="2400" dirty="0"/>
              <a:t>If student completes make-up work, code changes to TEP </a:t>
            </a:r>
            <a:r>
              <a:rPr lang="en-US" sz="2400" b="1" dirty="0"/>
              <a:t>and it </a:t>
            </a:r>
            <a:r>
              <a:rPr lang="en-US" sz="2400" b="1" u="sng" dirty="0"/>
              <a:t>will not count</a:t>
            </a:r>
            <a:r>
              <a:rPr lang="en-US" sz="2400" b="1" dirty="0"/>
              <a:t> as part of the eight or Trigger Number, and </a:t>
            </a:r>
            <a:r>
              <a:rPr lang="en-US" sz="2400" b="1" u="sng" dirty="0"/>
              <a:t>will not count</a:t>
            </a:r>
            <a:r>
              <a:rPr lang="en-US" sz="2400" b="1" dirty="0"/>
              <a:t> against the student’s retention or failure and Chronic Absenteeism.</a:t>
            </a:r>
          </a:p>
          <a:p>
            <a:pPr lvl="1"/>
            <a:endParaRPr lang="en-US" sz="2400" dirty="0"/>
          </a:p>
          <a:p>
            <a:pPr lvl="1"/>
            <a:endParaRPr lang="en-US" dirty="0"/>
          </a:p>
        </p:txBody>
      </p:sp>
    </p:spTree>
    <p:extLst>
      <p:ext uri="{BB962C8B-B14F-4D97-AF65-F5344CB8AC3E}">
        <p14:creationId xmlns:p14="http://schemas.microsoft.com/office/powerpoint/2010/main" val="216953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codes changed? EFB </a:t>
            </a:r>
          </a:p>
        </p:txBody>
      </p:sp>
      <p:sp>
        <p:nvSpPr>
          <p:cNvPr id="3" name="Content Placeholder 2"/>
          <p:cNvSpPr>
            <a:spLocks noGrp="1"/>
          </p:cNvSpPr>
          <p:nvPr>
            <p:ph idx="1"/>
          </p:nvPr>
        </p:nvSpPr>
        <p:spPr>
          <a:xfrm>
            <a:off x="677334" y="1352811"/>
            <a:ext cx="8596668" cy="5210827"/>
          </a:xfrm>
        </p:spPr>
        <p:txBody>
          <a:bodyPr vert="horz" lIns="91440" tIns="45720" rIns="91440" bIns="45720" rtlCol="0" anchor="t">
            <a:normAutofit fontScale="92500" lnSpcReduction="20000"/>
          </a:bodyPr>
          <a:lstStyle/>
          <a:p>
            <a:r>
              <a:rPr lang="en-US" sz="2400" dirty="0"/>
              <a:t>Emergency Family Business (EFB) – Excused Absence</a:t>
            </a:r>
          </a:p>
          <a:p>
            <a:r>
              <a:rPr lang="en-US" sz="2400" dirty="0"/>
              <a:t>Student allowed 2 a year without documentation, after 2 documentation is required.</a:t>
            </a:r>
          </a:p>
          <a:p>
            <a:r>
              <a:rPr lang="en-US" sz="2400" dirty="0"/>
              <a:t>EFB </a:t>
            </a:r>
            <a:r>
              <a:rPr lang="en-US" sz="2400" u="sng" dirty="0"/>
              <a:t>does not count </a:t>
            </a:r>
            <a:r>
              <a:rPr lang="en-US" sz="2400" dirty="0"/>
              <a:t>against the student’s retention or failure but </a:t>
            </a:r>
            <a:r>
              <a:rPr lang="en-US" sz="2400" u="sng" dirty="0"/>
              <a:t>does count </a:t>
            </a:r>
            <a:r>
              <a:rPr lang="en-US" sz="2400" dirty="0"/>
              <a:t>against Chronic Absenteeism.</a:t>
            </a:r>
          </a:p>
          <a:p>
            <a:r>
              <a:rPr lang="en-US" sz="2400" dirty="0"/>
              <a:t>Can only be used for:</a:t>
            </a:r>
          </a:p>
          <a:p>
            <a:pPr lvl="2">
              <a:buFont typeface="Wingdings" panose="05000000000000000000" pitchFamily="2" charset="2"/>
              <a:buChar char="§"/>
            </a:pPr>
            <a:r>
              <a:rPr lang="en-US" sz="2400" dirty="0"/>
              <a:t>death of a human family member; very ill or close to dying</a:t>
            </a:r>
          </a:p>
          <a:p>
            <a:pPr lvl="2">
              <a:spcBef>
                <a:spcPts val="0"/>
              </a:spcBef>
              <a:buFont typeface="Wingdings" panose="05000000000000000000" pitchFamily="2" charset="2"/>
              <a:buChar char="§"/>
            </a:pPr>
            <a:r>
              <a:rPr lang="en-US" sz="2400" dirty="0"/>
              <a:t>student’s home is lost to fire, natural disaster, eviction or is quarantined</a:t>
            </a:r>
          </a:p>
          <a:p>
            <a:pPr lvl="2">
              <a:spcBef>
                <a:spcPts val="0"/>
              </a:spcBef>
              <a:buFont typeface="Wingdings" panose="05000000000000000000" pitchFamily="2" charset="2"/>
              <a:buChar char="§"/>
            </a:pPr>
            <a:r>
              <a:rPr lang="en-US" sz="2400" dirty="0"/>
              <a:t>a student who is a parent and whose child needs to go to the hospital; </a:t>
            </a:r>
          </a:p>
          <a:p>
            <a:pPr lvl="2">
              <a:spcBef>
                <a:spcPts val="0"/>
              </a:spcBef>
              <a:buFont typeface="Wingdings" panose="05000000000000000000" pitchFamily="2" charset="2"/>
              <a:buChar char="§"/>
            </a:pPr>
            <a:r>
              <a:rPr lang="en-US" sz="2400" dirty="0"/>
              <a:t>a family member’s military deployment or return from deployment;</a:t>
            </a:r>
          </a:p>
          <a:p>
            <a:pPr lvl="2">
              <a:spcBef>
                <a:spcPts val="0"/>
              </a:spcBef>
              <a:buFont typeface="Wingdings" panose="05000000000000000000" pitchFamily="2" charset="2"/>
              <a:buChar char="§"/>
            </a:pPr>
            <a:r>
              <a:rPr lang="en-US" sz="2400" dirty="0"/>
              <a:t>police summons, subpoena, notice to appear, or signed note from a court official or other court mandated appointment.</a:t>
            </a:r>
          </a:p>
          <a:p>
            <a:pPr marL="914400" lvl="2" indent="0">
              <a:spcBef>
                <a:spcPts val="0"/>
              </a:spcBef>
              <a:buNone/>
            </a:pPr>
            <a:endParaRPr lang="en-US" sz="2400" dirty="0"/>
          </a:p>
          <a:p>
            <a:pPr marL="457200" lvl="1" indent="0">
              <a:buNone/>
            </a:pPr>
            <a:endParaRPr lang="en-US" dirty="0"/>
          </a:p>
        </p:txBody>
      </p:sp>
    </p:spTree>
    <p:extLst>
      <p:ext uri="{BB962C8B-B14F-4D97-AF65-F5344CB8AC3E}">
        <p14:creationId xmlns:p14="http://schemas.microsoft.com/office/powerpoint/2010/main" val="124886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codes changed? RH</a:t>
            </a:r>
          </a:p>
        </p:txBody>
      </p:sp>
      <p:sp>
        <p:nvSpPr>
          <p:cNvPr id="3" name="Content Placeholder 2"/>
          <p:cNvSpPr>
            <a:spLocks noGrp="1"/>
          </p:cNvSpPr>
          <p:nvPr>
            <p:ph idx="1"/>
          </p:nvPr>
        </p:nvSpPr>
        <p:spPr>
          <a:xfrm>
            <a:off x="677334" y="1628385"/>
            <a:ext cx="8596668" cy="4412978"/>
          </a:xfrm>
        </p:spPr>
        <p:txBody>
          <a:bodyPr vert="horz" lIns="91440" tIns="45720" rIns="91440" bIns="45720" rtlCol="0" anchor="t">
            <a:normAutofit/>
          </a:bodyPr>
          <a:lstStyle/>
          <a:p>
            <a:r>
              <a:rPr lang="en-US" sz="2400" dirty="0"/>
              <a:t>Religious Holiday (RH) – Excused Absence</a:t>
            </a:r>
          </a:p>
          <a:p>
            <a:r>
              <a:rPr lang="en-US" sz="2400" dirty="0"/>
              <a:t>The student was absent from class due to observance of a Religious Holiday </a:t>
            </a:r>
          </a:p>
          <a:p>
            <a:pPr lvl="1"/>
            <a:r>
              <a:rPr lang="en-US" sz="2400" dirty="0"/>
              <a:t>To use this absence, parent must specify holiday with note/phone call.  If office staff has not heard of the holiday, they must look it up on the internet and the requirements.</a:t>
            </a:r>
            <a:endParaRPr lang="en-US" dirty="0">
              <a:solidFill>
                <a:srgbClr val="000000"/>
              </a:solidFill>
            </a:endParaRPr>
          </a:p>
          <a:p>
            <a:r>
              <a:rPr lang="en-US" sz="2400" dirty="0"/>
              <a:t>RH </a:t>
            </a:r>
            <a:r>
              <a:rPr lang="en-US" sz="2400" u="sng" dirty="0"/>
              <a:t>does not count </a:t>
            </a:r>
            <a:r>
              <a:rPr lang="en-US" sz="2400" dirty="0"/>
              <a:t>against the student’s retention or failure but </a:t>
            </a:r>
            <a:r>
              <a:rPr lang="en-US" sz="2400" u="sng" dirty="0"/>
              <a:t>does count </a:t>
            </a:r>
            <a:r>
              <a:rPr lang="en-US" sz="2400" dirty="0"/>
              <a:t>against Chronic Absenteeism.</a:t>
            </a:r>
            <a:endParaRPr lang="en-US" sz="2400">
              <a:solidFill>
                <a:schemeClr val="tx1"/>
              </a:solidFill>
            </a:endParaRPr>
          </a:p>
          <a:p>
            <a:pPr lvl="1"/>
            <a:endParaRPr lang="en-US" sz="2400" dirty="0"/>
          </a:p>
        </p:txBody>
      </p:sp>
    </p:spTree>
    <p:extLst>
      <p:ext uri="{BB962C8B-B14F-4D97-AF65-F5344CB8AC3E}">
        <p14:creationId xmlns:p14="http://schemas.microsoft.com/office/powerpoint/2010/main" val="1127707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codes changed? SUS 3</a:t>
            </a:r>
          </a:p>
        </p:txBody>
      </p:sp>
      <p:sp>
        <p:nvSpPr>
          <p:cNvPr id="3" name="Content Placeholder 2"/>
          <p:cNvSpPr>
            <a:spLocks noGrp="1"/>
          </p:cNvSpPr>
          <p:nvPr>
            <p:ph idx="1"/>
          </p:nvPr>
        </p:nvSpPr>
        <p:spPr>
          <a:xfrm>
            <a:off x="677334" y="1265129"/>
            <a:ext cx="8596668" cy="4776233"/>
          </a:xfrm>
        </p:spPr>
        <p:txBody>
          <a:bodyPr vert="horz" lIns="91440" tIns="45720" rIns="91440" bIns="45720" rtlCol="0" anchor="t">
            <a:normAutofit fontScale="92500"/>
          </a:bodyPr>
          <a:lstStyle/>
          <a:p>
            <a:pPr lvl="1"/>
            <a:endParaRPr lang="en-US" sz="2400" dirty="0"/>
          </a:p>
          <a:p>
            <a:pPr lvl="1"/>
            <a:r>
              <a:rPr lang="en-US" sz="2400" dirty="0"/>
              <a:t>Suspension Instruction Provided (SUS3) – Exempt Absence</a:t>
            </a:r>
          </a:p>
          <a:p>
            <a:pPr lvl="1"/>
            <a:r>
              <a:rPr lang="en-US" sz="2400" dirty="0"/>
              <a:t>Make up work is completed and returned that was missed during the suspension. </a:t>
            </a:r>
          </a:p>
          <a:p>
            <a:pPr lvl="1"/>
            <a:r>
              <a:rPr lang="en-US" sz="2400" dirty="0"/>
              <a:t>SUS3 </a:t>
            </a:r>
            <a:r>
              <a:rPr lang="en-US" sz="2400" u="sng" dirty="0"/>
              <a:t>does not count </a:t>
            </a:r>
            <a:r>
              <a:rPr lang="en-US" sz="2400" dirty="0"/>
              <a:t>against the student’s retention or failure and </a:t>
            </a:r>
            <a:r>
              <a:rPr lang="en-US" sz="2400" u="sng" dirty="0"/>
              <a:t>does not count </a:t>
            </a:r>
            <a:r>
              <a:rPr lang="en-US" sz="2400" dirty="0"/>
              <a:t>against Chronic Absenteeism.</a:t>
            </a:r>
          </a:p>
          <a:p>
            <a:pPr lvl="1"/>
            <a:endParaRPr lang="en-US" sz="2400" dirty="0"/>
          </a:p>
          <a:p>
            <a:pPr marL="457200" lvl="1" indent="0">
              <a:buNone/>
            </a:pPr>
            <a:r>
              <a:rPr lang="en-US" sz="2400" u="sng" dirty="0"/>
              <a:t>NOTE:</a:t>
            </a:r>
            <a:r>
              <a:rPr lang="en-US" sz="2400" dirty="0"/>
              <a:t>  This is the </a:t>
            </a:r>
            <a:r>
              <a:rPr lang="en-US" sz="2400" b="1" u="sng" dirty="0">
                <a:solidFill>
                  <a:srgbClr val="7030A0"/>
                </a:solidFill>
              </a:rPr>
              <a:t>only absence code</a:t>
            </a:r>
            <a:r>
              <a:rPr lang="en-US" sz="2400" b="1" dirty="0">
                <a:solidFill>
                  <a:srgbClr val="7030A0"/>
                </a:solidFill>
              </a:rPr>
              <a:t> </a:t>
            </a:r>
            <a:r>
              <a:rPr lang="en-US" sz="2400" dirty="0"/>
              <a:t>where if make-up work is completed and returned the attendance code </a:t>
            </a:r>
            <a:r>
              <a:rPr lang="en-US" sz="2400" b="1" u="sng" dirty="0">
                <a:solidFill>
                  <a:srgbClr val="7030A0"/>
                </a:solidFill>
              </a:rPr>
              <a:t>is not</a:t>
            </a:r>
            <a:r>
              <a:rPr lang="en-US" sz="2400" u="sng" dirty="0"/>
              <a:t> </a:t>
            </a:r>
            <a:r>
              <a:rPr lang="en-US" sz="2400" dirty="0"/>
              <a:t>changed to TEP because the SUS event cannot be removed from attendance record.</a:t>
            </a:r>
          </a:p>
          <a:p>
            <a:pPr marL="0" indent="0">
              <a:buNone/>
            </a:pPr>
            <a:endParaRPr lang="en-US" sz="1500" dirty="0"/>
          </a:p>
        </p:txBody>
      </p:sp>
    </p:spTree>
    <p:extLst>
      <p:ext uri="{BB962C8B-B14F-4D97-AF65-F5344CB8AC3E}">
        <p14:creationId xmlns:p14="http://schemas.microsoft.com/office/powerpoint/2010/main" val="168652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codes changed?  MED and EMD</a:t>
            </a:r>
          </a:p>
        </p:txBody>
      </p:sp>
      <p:sp>
        <p:nvSpPr>
          <p:cNvPr id="3" name="Content Placeholder 2"/>
          <p:cNvSpPr>
            <a:spLocks noGrp="1"/>
          </p:cNvSpPr>
          <p:nvPr>
            <p:ph idx="1"/>
          </p:nvPr>
        </p:nvSpPr>
        <p:spPr>
          <a:xfrm>
            <a:off x="677334" y="1415441"/>
            <a:ext cx="8596668" cy="5085074"/>
          </a:xfrm>
        </p:spPr>
        <p:txBody>
          <a:bodyPr vert="horz" lIns="91440" tIns="45720" rIns="91440" bIns="45720" rtlCol="0" anchor="t">
            <a:normAutofit fontScale="40000" lnSpcReduction="20000"/>
          </a:bodyPr>
          <a:lstStyle/>
          <a:p>
            <a:pPr marL="0" indent="0">
              <a:buNone/>
            </a:pPr>
            <a:r>
              <a:rPr lang="en-US" sz="5600" b="1" u="sng" dirty="0"/>
              <a:t>MEDICAL (MED or EMD)</a:t>
            </a:r>
            <a:endParaRPr lang="en-US" sz="5600" dirty="0"/>
          </a:p>
          <a:p>
            <a:r>
              <a:rPr lang="en-US" sz="5600" dirty="0"/>
              <a:t>There are two types of Medical codes:</a:t>
            </a:r>
          </a:p>
          <a:p>
            <a:pPr lvl="1"/>
            <a:r>
              <a:rPr lang="en-US" sz="5400" b="1" u="sng" dirty="0"/>
              <a:t>EMD</a:t>
            </a:r>
            <a:r>
              <a:rPr lang="en-US" sz="5400" dirty="0"/>
              <a:t> </a:t>
            </a:r>
            <a:r>
              <a:rPr lang="en-US" sz="5400" b="1" dirty="0"/>
              <a:t>=</a:t>
            </a:r>
            <a:r>
              <a:rPr lang="en-US" sz="5400" dirty="0"/>
              <a:t> A Health Care Professional has provided a note excusing the student. </a:t>
            </a:r>
          </a:p>
          <a:p>
            <a:pPr lvl="1"/>
            <a:r>
              <a:rPr lang="en-US" sz="5400" dirty="0"/>
              <a:t>This absence </a:t>
            </a:r>
            <a:r>
              <a:rPr lang="en-US" sz="5400" u="sng" dirty="0"/>
              <a:t>does not count </a:t>
            </a:r>
            <a:r>
              <a:rPr lang="en-US" sz="5400" dirty="0"/>
              <a:t>against the student’s retention or failure but </a:t>
            </a:r>
            <a:r>
              <a:rPr lang="en-US" sz="5400" u="sng" dirty="0"/>
              <a:t>does </a:t>
            </a:r>
            <a:r>
              <a:rPr lang="en-US" sz="5400" dirty="0"/>
              <a:t>count against Chronic Absenteeism.</a:t>
            </a:r>
          </a:p>
          <a:p>
            <a:pPr lvl="1"/>
            <a:endParaRPr lang="en-US" sz="5400" dirty="0"/>
          </a:p>
          <a:p>
            <a:pPr lvl="1"/>
            <a:r>
              <a:rPr lang="en-US" sz="5400" b="1" u="sng" dirty="0"/>
              <a:t>MED</a:t>
            </a:r>
            <a:r>
              <a:rPr lang="en-US" sz="5400" dirty="0"/>
              <a:t> </a:t>
            </a:r>
            <a:r>
              <a:rPr lang="en-US" sz="5400" b="1" dirty="0"/>
              <a:t>=</a:t>
            </a:r>
            <a:r>
              <a:rPr lang="en-US" sz="5400" dirty="0"/>
              <a:t> The parent has provided a note that the student was ill. This absence is </a:t>
            </a:r>
            <a:r>
              <a:rPr lang="en-US" sz="5400" u="sng" dirty="0"/>
              <a:t>unexcused</a:t>
            </a:r>
            <a:r>
              <a:rPr lang="en-US" sz="5400" dirty="0"/>
              <a:t>. </a:t>
            </a:r>
          </a:p>
          <a:p>
            <a:pPr lvl="1"/>
            <a:r>
              <a:rPr lang="en-US" sz="5400" dirty="0"/>
              <a:t>This absence </a:t>
            </a:r>
            <a:r>
              <a:rPr lang="en-US" sz="5400" u="sng" dirty="0"/>
              <a:t>does count </a:t>
            </a:r>
            <a:r>
              <a:rPr lang="en-US" sz="5400" dirty="0"/>
              <a:t>against the student’s retention or failure and </a:t>
            </a:r>
            <a:r>
              <a:rPr lang="en-US" sz="5400" u="sng" dirty="0"/>
              <a:t>does count </a:t>
            </a:r>
            <a:r>
              <a:rPr lang="en-US" sz="5400" dirty="0"/>
              <a:t>toward Chronic Absenteeism.</a:t>
            </a:r>
          </a:p>
          <a:p>
            <a:pPr lvl="1"/>
            <a:endParaRPr lang="en-US" sz="5400" dirty="0"/>
          </a:p>
          <a:p>
            <a:pPr lvl="1"/>
            <a:r>
              <a:rPr lang="en-US" sz="5600" dirty="0"/>
              <a:t>Both absences will be changed to TEP when the student completes make up work</a:t>
            </a:r>
            <a:r>
              <a:rPr lang="en-US" sz="5600" b="1" dirty="0"/>
              <a:t>.</a:t>
            </a:r>
            <a:endParaRPr lang="en-US" sz="5600" dirty="0"/>
          </a:p>
          <a:p>
            <a:endParaRPr lang="en-US" dirty="0"/>
          </a:p>
        </p:txBody>
      </p:sp>
    </p:spTree>
    <p:extLst>
      <p:ext uri="{BB962C8B-B14F-4D97-AF65-F5344CB8AC3E}">
        <p14:creationId xmlns:p14="http://schemas.microsoft.com/office/powerpoint/2010/main" val="3295342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4216"/>
            <a:ext cx="8596668" cy="1135184"/>
          </a:xfrm>
        </p:spPr>
        <p:txBody>
          <a:bodyPr>
            <a:normAutofit fontScale="90000"/>
          </a:bodyPr>
          <a:lstStyle/>
          <a:p>
            <a:r>
              <a:rPr lang="en-US" dirty="0"/>
              <a:t>What codes changed?  Prearranged/Unique Conditions Absences</a:t>
            </a:r>
          </a:p>
        </p:txBody>
      </p:sp>
      <p:sp>
        <p:nvSpPr>
          <p:cNvPr id="3" name="Content Placeholder 2"/>
          <p:cNvSpPr>
            <a:spLocks noGrp="1"/>
          </p:cNvSpPr>
          <p:nvPr>
            <p:ph idx="1"/>
          </p:nvPr>
        </p:nvSpPr>
        <p:spPr>
          <a:xfrm>
            <a:off x="677334" y="1593974"/>
            <a:ext cx="8596668" cy="4994716"/>
          </a:xfrm>
        </p:spPr>
        <p:txBody>
          <a:bodyPr vert="horz" lIns="91440" tIns="45720" rIns="91440" bIns="45720" rtlCol="0" anchor="t">
            <a:normAutofit/>
          </a:bodyPr>
          <a:lstStyle/>
          <a:p>
            <a:r>
              <a:rPr lang="en-US" sz="2200" dirty="0"/>
              <a:t>Both are marked domestic (DOM) and are unexcused until make up work is returned and the code is changed to TEP.</a:t>
            </a:r>
          </a:p>
          <a:p>
            <a:r>
              <a:rPr lang="en-US" sz="2200" dirty="0"/>
              <a:t>DOM </a:t>
            </a:r>
            <a:r>
              <a:rPr lang="en-US" sz="2200" u="sng" dirty="0"/>
              <a:t>does count </a:t>
            </a:r>
            <a:r>
              <a:rPr lang="en-US" sz="2200" dirty="0"/>
              <a:t>against the student’s retention or failure and </a:t>
            </a:r>
            <a:r>
              <a:rPr lang="en-US" sz="2200" u="sng" dirty="0"/>
              <a:t>does count </a:t>
            </a:r>
            <a:r>
              <a:rPr lang="en-US" sz="2200" dirty="0"/>
              <a:t>toward Chronic Absenteeism.</a:t>
            </a:r>
          </a:p>
          <a:p>
            <a:r>
              <a:rPr lang="en-US" sz="2200" dirty="0"/>
              <a:t>Once the make up work is completed and the code is changed to TEP, it </a:t>
            </a:r>
            <a:r>
              <a:rPr lang="en-US" sz="2200" u="sng" dirty="0"/>
              <a:t>will not count</a:t>
            </a:r>
            <a:r>
              <a:rPr lang="en-US" sz="2200" dirty="0"/>
              <a:t> against student's retention or failure or Chronic Absenteeism.</a:t>
            </a:r>
          </a:p>
          <a:p>
            <a:r>
              <a:rPr lang="en-US" sz="2200" dirty="0"/>
              <a:t>Please remember that Unique Conditions Absences (formerly Unique Circumstance) are only used for students unique talents and skills such as Olympic Development, Professional Acting, or Unique Educational Value.  It is not to be used for state or local level athletes.</a:t>
            </a:r>
          </a:p>
          <a:p>
            <a:r>
              <a:rPr lang="en-US" sz="2200" dirty="0"/>
              <a:t>Administrators need to approve these absences.</a:t>
            </a:r>
          </a:p>
        </p:txBody>
      </p:sp>
    </p:spTree>
    <p:extLst>
      <p:ext uri="{BB962C8B-B14F-4D97-AF65-F5344CB8AC3E}">
        <p14:creationId xmlns:p14="http://schemas.microsoft.com/office/powerpoint/2010/main" val="13744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B6E5F-EEDE-4E44-9108-EEEC981A4308}"/>
              </a:ext>
            </a:extLst>
          </p:cNvPr>
          <p:cNvSpPr>
            <a:spLocks noGrp="1"/>
          </p:cNvSpPr>
          <p:nvPr>
            <p:ph type="title"/>
          </p:nvPr>
        </p:nvSpPr>
        <p:spPr/>
        <p:txBody>
          <a:bodyPr/>
          <a:lstStyle/>
          <a:p>
            <a:r>
              <a:rPr lang="en-US" dirty="0"/>
              <a:t>How does the Attendance Code Change in IC?</a:t>
            </a:r>
            <a:endParaRPr lang="en-US" dirty="0">
              <a:solidFill>
                <a:schemeClr val="tx1"/>
              </a:solidFill>
            </a:endParaRPr>
          </a:p>
        </p:txBody>
      </p:sp>
      <p:sp>
        <p:nvSpPr>
          <p:cNvPr id="3" name="Content Placeholder 2">
            <a:extLst>
              <a:ext uri="{FF2B5EF4-FFF2-40B4-BE49-F238E27FC236}">
                <a16:creationId xmlns:a16="http://schemas.microsoft.com/office/drawing/2014/main" id="{00F027FA-F19E-44A5-ACA6-9850C24022A1}"/>
              </a:ext>
            </a:extLst>
          </p:cNvPr>
          <p:cNvSpPr>
            <a:spLocks noGrp="1"/>
          </p:cNvSpPr>
          <p:nvPr>
            <p:ph idx="1"/>
          </p:nvPr>
        </p:nvSpPr>
        <p:spPr>
          <a:xfrm>
            <a:off x="677334" y="2160589"/>
            <a:ext cx="8596668" cy="4291080"/>
          </a:xfrm>
        </p:spPr>
        <p:txBody>
          <a:bodyPr vert="horz" lIns="91440" tIns="45720" rIns="91440" bIns="45720" rtlCol="0" anchor="t">
            <a:normAutofit/>
          </a:bodyPr>
          <a:lstStyle/>
          <a:p>
            <a:r>
              <a:rPr lang="en-US" sz="2200" dirty="0"/>
              <a:t>For any absence except SUS, if a student completes and returns make-up work, the attendance code will be changed to TEP</a:t>
            </a:r>
            <a:r>
              <a:rPr lang="en-US" sz="2200" b="1" dirty="0"/>
              <a:t> and </a:t>
            </a:r>
            <a:r>
              <a:rPr lang="en-US" sz="2200" b="1" u="sng" dirty="0"/>
              <a:t>will not count</a:t>
            </a:r>
            <a:r>
              <a:rPr lang="en-US" sz="2200" b="1" dirty="0"/>
              <a:t> against the student’s retention or failure and Chronic Absenteeism.</a:t>
            </a:r>
            <a:endParaRPr lang="en-US" sz="2200" dirty="0"/>
          </a:p>
          <a:p>
            <a:pPr marL="4445" indent="0">
              <a:buNone/>
            </a:pPr>
            <a:endParaRPr lang="en-US" sz="2200" dirty="0">
              <a:solidFill>
                <a:srgbClr val="404040"/>
              </a:solidFill>
            </a:endParaRPr>
          </a:p>
          <a:p>
            <a:pPr marL="347345"/>
            <a:r>
              <a:rPr lang="en-US" sz="2200" dirty="0"/>
              <a:t>Teacher Tool in IC (Expected release July 2018)</a:t>
            </a:r>
            <a:endParaRPr lang="en-US" sz="2200">
              <a:solidFill>
                <a:schemeClr val="tx1"/>
              </a:solidFill>
            </a:endParaRPr>
          </a:p>
          <a:p>
            <a:pPr marL="4445" indent="0">
              <a:buNone/>
            </a:pPr>
            <a:endParaRPr lang="en-US" sz="2200" dirty="0">
              <a:solidFill>
                <a:srgbClr val="404040"/>
              </a:solidFill>
            </a:endParaRPr>
          </a:p>
          <a:p>
            <a:pPr marL="347345"/>
            <a:r>
              <a:rPr lang="en-US" sz="2200" dirty="0"/>
              <a:t>Office Tool in IC (Expected release July 2018)</a:t>
            </a:r>
            <a:endParaRPr lang="en-US" sz="2200">
              <a:solidFill>
                <a:schemeClr val="tx1"/>
              </a:solidFill>
            </a:endParaRPr>
          </a:p>
          <a:p>
            <a:endParaRPr lang="en-US" sz="2200" dirty="0"/>
          </a:p>
        </p:txBody>
      </p:sp>
    </p:spTree>
    <p:extLst>
      <p:ext uri="{BB962C8B-B14F-4D97-AF65-F5344CB8AC3E}">
        <p14:creationId xmlns:p14="http://schemas.microsoft.com/office/powerpoint/2010/main" val="53469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any other changes? ES </a:t>
            </a:r>
            <a:r>
              <a:rPr lang="en-US" dirty="0" err="1"/>
              <a:t>Tardies</a:t>
            </a:r>
            <a:endParaRPr lang="en-US" dirty="0"/>
          </a:p>
        </p:txBody>
      </p:sp>
      <p:sp>
        <p:nvSpPr>
          <p:cNvPr id="3" name="Content Placeholder 2"/>
          <p:cNvSpPr>
            <a:spLocks noGrp="1"/>
          </p:cNvSpPr>
          <p:nvPr>
            <p:ph idx="1"/>
          </p:nvPr>
        </p:nvSpPr>
        <p:spPr/>
        <p:txBody>
          <a:bodyPr>
            <a:normAutofit/>
          </a:bodyPr>
          <a:lstStyle/>
          <a:p>
            <a:r>
              <a:rPr lang="en-US" sz="2400" dirty="0"/>
              <a:t>Attends any portion but does not attend the whole AM or PM session, student is Tardy or EMI not absent.</a:t>
            </a:r>
          </a:p>
          <a:p>
            <a:r>
              <a:rPr lang="en-US" sz="2400" dirty="0"/>
              <a:t>Misses the whole AM and/or PM session = absent for the session(s) missed.</a:t>
            </a:r>
          </a:p>
          <a:p>
            <a:r>
              <a:rPr lang="en-US" sz="2400" dirty="0"/>
              <a:t>Present the whole AM and/or PM session = present for the session(s) attended. </a:t>
            </a:r>
          </a:p>
        </p:txBody>
      </p:sp>
    </p:spTree>
    <p:extLst>
      <p:ext uri="{BB962C8B-B14F-4D97-AF65-F5344CB8AC3E}">
        <p14:creationId xmlns:p14="http://schemas.microsoft.com/office/powerpoint/2010/main" val="1713559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anymore changes? 90% Rule</a:t>
            </a:r>
          </a:p>
        </p:txBody>
      </p:sp>
      <p:sp>
        <p:nvSpPr>
          <p:cNvPr id="3" name="Content Placeholder 2"/>
          <p:cNvSpPr>
            <a:spLocks noGrp="1"/>
          </p:cNvSpPr>
          <p:nvPr>
            <p:ph idx="1"/>
          </p:nvPr>
        </p:nvSpPr>
        <p:spPr>
          <a:xfrm>
            <a:off x="677334" y="2160589"/>
            <a:ext cx="8596668" cy="4252003"/>
          </a:xfrm>
        </p:spPr>
        <p:txBody>
          <a:bodyPr vert="horz" lIns="91440" tIns="45720" rIns="91440" bIns="45720" rtlCol="0" anchor="t">
            <a:normAutofit/>
          </a:bodyPr>
          <a:lstStyle/>
          <a:p>
            <a:r>
              <a:rPr lang="en-US" sz="2400" dirty="0"/>
              <a:t>90% Rule used to be that if a student missed 18 days or more for ES/MS or more than the trigger number, they would be retained/fail course.</a:t>
            </a:r>
          </a:p>
          <a:p>
            <a:endParaRPr lang="en-US" sz="2400" dirty="0">
              <a:solidFill>
                <a:srgbClr val="404040"/>
              </a:solidFill>
            </a:endParaRPr>
          </a:p>
          <a:p>
            <a:r>
              <a:rPr lang="en-US" sz="2400" dirty="0">
                <a:solidFill>
                  <a:srgbClr val="404040"/>
                </a:solidFill>
              </a:rPr>
              <a:t>Now when a student misses 10% or more days of school, it will count against the student’s retention or failure and Chronic Absenteeism.</a:t>
            </a:r>
          </a:p>
          <a:p>
            <a:endParaRPr lang="en-US" sz="2400" dirty="0">
              <a:solidFill>
                <a:srgbClr val="404040"/>
              </a:solidFill>
            </a:endParaRPr>
          </a:p>
        </p:txBody>
      </p:sp>
    </p:spTree>
    <p:extLst>
      <p:ext uri="{BB962C8B-B14F-4D97-AF65-F5344CB8AC3E}">
        <p14:creationId xmlns:p14="http://schemas.microsoft.com/office/powerpoint/2010/main" val="359457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9524"/>
            <a:ext cx="8596668" cy="1535723"/>
          </a:xfrm>
        </p:spPr>
        <p:txBody>
          <a:bodyPr/>
          <a:lstStyle/>
          <a:p>
            <a:r>
              <a:rPr lang="en-US" dirty="0"/>
              <a:t>Why do we take attendance?</a:t>
            </a:r>
          </a:p>
        </p:txBody>
      </p:sp>
      <p:sp>
        <p:nvSpPr>
          <p:cNvPr id="3" name="Content Placeholder 2"/>
          <p:cNvSpPr>
            <a:spLocks noGrp="1"/>
          </p:cNvSpPr>
          <p:nvPr>
            <p:ph idx="1"/>
          </p:nvPr>
        </p:nvSpPr>
        <p:spPr>
          <a:xfrm>
            <a:off x="472181" y="895595"/>
            <a:ext cx="8773276" cy="6064075"/>
          </a:xfrm>
        </p:spPr>
        <p:txBody>
          <a:bodyPr vert="horz" lIns="91440" tIns="45720" rIns="91440" bIns="45720" rtlCol="0" anchor="t">
            <a:normAutofit fontScale="92500" lnSpcReduction="20000"/>
          </a:bodyPr>
          <a:lstStyle/>
          <a:p>
            <a:pPr marL="0" indent="0">
              <a:buNone/>
            </a:pPr>
            <a:endParaRPr lang="en-US" sz="2400" dirty="0">
              <a:cs typeface="Calibri" panose="020F0502020204030204" pitchFamily="34" charset="0"/>
            </a:endParaRPr>
          </a:p>
          <a:p>
            <a:r>
              <a:rPr lang="en-US" sz="2400" dirty="0">
                <a:solidFill>
                  <a:srgbClr val="000000"/>
                </a:solidFill>
                <a:cs typeface="Calibri" panose="020F0502020204030204" pitchFamily="34" charset="0"/>
              </a:rPr>
              <a:t>NRS 392.122 Requires that the Board make a policy about attendance.</a:t>
            </a:r>
            <a:endParaRPr lang="en-US" dirty="0">
              <a:solidFill>
                <a:srgbClr val="000000"/>
              </a:solidFill>
            </a:endParaRPr>
          </a:p>
          <a:p>
            <a:pPr marL="0" indent="0">
              <a:buNone/>
            </a:pPr>
            <a:endParaRPr lang="en-US" sz="2400" dirty="0">
              <a:cs typeface="Calibri" panose="020F0502020204030204" pitchFamily="34" charset="0"/>
            </a:endParaRPr>
          </a:p>
          <a:p>
            <a:r>
              <a:rPr lang="en-US" sz="2400" dirty="0">
                <a:solidFill>
                  <a:srgbClr val="000000"/>
                </a:solidFill>
                <a:cs typeface="Calibri" panose="020F0502020204030204" pitchFamily="34" charset="0"/>
              </a:rPr>
              <a:t>The WCSD Board says that students must not be absent 10% or more of school days or they will be retained (ES/MS) or fail the course(s)(HS).</a:t>
            </a:r>
          </a:p>
          <a:p>
            <a:pPr marL="0" indent="0">
              <a:buNone/>
            </a:pPr>
            <a:endParaRPr lang="en-US" sz="2400" dirty="0">
              <a:cs typeface="Calibri" panose="020F0502020204030204" pitchFamily="34" charset="0"/>
            </a:endParaRPr>
          </a:p>
          <a:p>
            <a:r>
              <a:rPr lang="en-US" sz="2400" dirty="0">
                <a:solidFill>
                  <a:srgbClr val="000000"/>
                </a:solidFill>
              </a:rPr>
              <a:t>The entire attendance policy, WCSD Board Policy 5400, is available on the Student Accounting Department website under Attendance.</a:t>
            </a:r>
            <a:endParaRPr lang="en-US" sz="2400" dirty="0">
              <a:solidFill>
                <a:srgbClr val="000000"/>
              </a:solidFill>
              <a:cs typeface="Calibri" panose="020F0502020204030204" pitchFamily="34" charset="0"/>
            </a:endParaRPr>
          </a:p>
          <a:p>
            <a:pPr marL="0" indent="0">
              <a:buNone/>
            </a:pPr>
            <a:endParaRPr lang="en-US" sz="2400" dirty="0">
              <a:solidFill>
                <a:srgbClr val="000000"/>
              </a:solidFill>
              <a:cs typeface="Calibri" panose="020F0502020204030204" pitchFamily="34" charset="0"/>
            </a:endParaRPr>
          </a:p>
          <a:p>
            <a:r>
              <a:rPr lang="en-US" sz="2400" dirty="0">
                <a:solidFill>
                  <a:srgbClr val="000000"/>
                </a:solidFill>
              </a:rPr>
              <a:t>To reduce the number of students qualifying as chronically absent, the definition of excused absences is much stricter after a student’s 8th (ES/MS) or Trigger Number (HS) absence (the halfway point to the chronic absenteeism standard). It is, therefore, extremely important that schools monitor absences closely, especially after a student has missed 8 days.</a:t>
            </a:r>
          </a:p>
          <a:p>
            <a:endParaRPr lang="en-US" dirty="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4024170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32" y="147783"/>
            <a:ext cx="9102170" cy="858449"/>
          </a:xfrm>
        </p:spPr>
        <p:txBody>
          <a:bodyPr>
            <a:normAutofit fontScale="90000"/>
          </a:bodyPr>
          <a:lstStyle/>
          <a:p>
            <a:r>
              <a:rPr lang="en-US" sz="2800" dirty="0"/>
              <a:t>The Two-Level Approach to Excused Absences and Chronic Absenteeism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7793435"/>
              </p:ext>
            </p:extLst>
          </p:nvPr>
        </p:nvGraphicFramePr>
        <p:xfrm>
          <a:off x="185615" y="1006230"/>
          <a:ext cx="10432337" cy="5774592"/>
        </p:xfrm>
        <a:graphic>
          <a:graphicData uri="http://schemas.openxmlformats.org/drawingml/2006/table">
            <a:tbl>
              <a:tblPr firstRow="1" firstCol="1" bandRow="1"/>
              <a:tblGrid>
                <a:gridCol w="566615">
                  <a:extLst>
                    <a:ext uri="{9D8B030D-6E8A-4147-A177-3AD203B41FA5}">
                      <a16:colId xmlns:a16="http://schemas.microsoft.com/office/drawing/2014/main" val="1839731110"/>
                    </a:ext>
                  </a:extLst>
                </a:gridCol>
                <a:gridCol w="1317651">
                  <a:extLst>
                    <a:ext uri="{9D8B030D-6E8A-4147-A177-3AD203B41FA5}">
                      <a16:colId xmlns:a16="http://schemas.microsoft.com/office/drawing/2014/main" val="140203471"/>
                    </a:ext>
                  </a:extLst>
                </a:gridCol>
                <a:gridCol w="5441457">
                  <a:extLst>
                    <a:ext uri="{9D8B030D-6E8A-4147-A177-3AD203B41FA5}">
                      <a16:colId xmlns:a16="http://schemas.microsoft.com/office/drawing/2014/main" val="725121571"/>
                    </a:ext>
                  </a:extLst>
                </a:gridCol>
                <a:gridCol w="3106614">
                  <a:extLst>
                    <a:ext uri="{9D8B030D-6E8A-4147-A177-3AD203B41FA5}">
                      <a16:colId xmlns:a16="http://schemas.microsoft.com/office/drawing/2014/main" val="4186646957"/>
                    </a:ext>
                  </a:extLst>
                </a:gridCol>
              </a:tblGrid>
              <a:tr h="567201">
                <a:tc>
                  <a:txBody>
                    <a:bodyPr/>
                    <a:lstStyle/>
                    <a:p>
                      <a:pPr marL="0" marR="0">
                        <a:spcBef>
                          <a:spcPts val="1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97155" marR="96520" algn="l">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Level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180975" marR="180975" algn="ctr">
                        <a:spcBef>
                          <a:spcPts val="200"/>
                        </a:spcBef>
                        <a:spcAft>
                          <a:spcPts val="0"/>
                        </a:spcAft>
                      </a:pPr>
                      <a:r>
                        <a:rPr lang="en-US" sz="1200" b="1" dirty="0">
                          <a:effectLst/>
                          <a:latin typeface="Calibri"/>
                          <a:ea typeface="Calibri" panose="020F0502020204030204" pitchFamily="34" charset="0"/>
                          <a:cs typeface="Times New Roman"/>
                        </a:rPr>
                        <a:t>Total # of Days Absent</a:t>
                      </a:r>
                    </a:p>
                    <a:p>
                      <a:pPr marL="180975" marR="180975" lvl="0" algn="ctr">
                        <a:spcBef>
                          <a:spcPts val="200"/>
                        </a:spcBef>
                        <a:spcAft>
                          <a:spcPts val="0"/>
                        </a:spcAft>
                        <a:buNone/>
                      </a:pPr>
                      <a:r>
                        <a:rPr lang="en-US" sz="1200" b="1" dirty="0">
                          <a:effectLst/>
                          <a:latin typeface="Calibri"/>
                          <a:ea typeface="Calibri" panose="020F0502020204030204" pitchFamily="34" charset="0"/>
                          <a:cs typeface="Times New Roman"/>
                        </a:rPr>
                        <a:t>Per Semester</a:t>
                      </a: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335280" marR="335280" algn="ctr">
                        <a:spcBef>
                          <a:spcPts val="57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Acceptable reasons for a student absence to be considered Excused.</a:t>
                      </a:r>
                      <a:r>
                        <a:rPr lang="en-US" sz="1200" b="1" baseline="0" dirty="0">
                          <a:effectLst/>
                          <a:latin typeface="Calibri" panose="020F0502020204030204" pitchFamily="34" charset="0"/>
                          <a:ea typeface="Calibri" panose="020F0502020204030204" pitchFamily="34" charset="0"/>
                          <a:cs typeface="Times New Roman" panose="02020603050405020304" pitchFamily="18" charset="0"/>
                        </a:rPr>
                        <a:t> They do count toward Chronic Absenteeism unless make-up work is completed and returned.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101600" marR="102235" indent="1270" algn="ctr">
                        <a:spcBef>
                          <a:spcPts val="20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Documentation Required within 3</a:t>
                      </a:r>
                      <a:r>
                        <a:rPr lang="en-US" sz="12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2183582445"/>
                  </a:ext>
                </a:extLst>
              </a:tr>
              <a:tr h="1502996">
                <a:tc>
                  <a:txBody>
                    <a:bodyPr/>
                    <a:lstStyle/>
                    <a:p>
                      <a:pPr marL="0" marR="0" algn="ctr">
                        <a:spcBef>
                          <a:spcPts val="870"/>
                        </a:spcBef>
                        <a:spcAft>
                          <a:spcPts val="0"/>
                        </a:spcAft>
                      </a:pPr>
                      <a:r>
                        <a:rPr lang="en-US" sz="1200" b="1" dirty="0">
                          <a:effectLst/>
                          <a:latin typeface="Calibri"/>
                          <a:ea typeface="Calibri" panose="020F0502020204030204" pitchFamily="34" charset="0"/>
                          <a:cs typeface="Times New Roman"/>
                        </a:rPr>
                        <a:t>1</a:t>
                      </a:r>
                      <a:endParaRPr lang="en-US" sz="1200" dirty="0">
                        <a:effectLst/>
                        <a:latin typeface="Calibri"/>
                        <a:ea typeface="Calibri" panose="020F0502020204030204" pitchFamily="34" charset="0"/>
                        <a:cs typeface="Times New Roman"/>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107950">
                        <a:spcBef>
                          <a:spcPts val="200"/>
                        </a:spcBef>
                        <a:spcAft>
                          <a:spcPts val="0"/>
                        </a:spcAft>
                      </a:pPr>
                      <a:r>
                        <a:rPr lang="en-US" sz="1050" dirty="0">
                          <a:effectLst/>
                          <a:latin typeface="Calibri"/>
                          <a:ea typeface="Calibri" panose="020F0502020204030204" pitchFamily="34" charset="0"/>
                          <a:cs typeface="Times New Roman"/>
                        </a:rPr>
                        <a:t>1 through 8 for ES/MS</a:t>
                      </a:r>
                    </a:p>
                    <a:p>
                      <a:pPr marL="69850" marR="107950" lvl="0">
                        <a:spcBef>
                          <a:spcPts val="200"/>
                        </a:spcBef>
                        <a:spcAft>
                          <a:spcPts val="0"/>
                        </a:spcAft>
                        <a:buNone/>
                      </a:pPr>
                      <a:endParaRPr lang="en-US" sz="1050" dirty="0">
                        <a:effectLst/>
                        <a:latin typeface="Calibri"/>
                        <a:ea typeface="Calibri" panose="020F0502020204030204" pitchFamily="34" charset="0"/>
                        <a:cs typeface="Times New Roman"/>
                      </a:endParaRPr>
                    </a:p>
                    <a:p>
                      <a:pPr marL="69850" marR="107950" lvl="0">
                        <a:spcBef>
                          <a:spcPts val="200"/>
                        </a:spcBef>
                        <a:spcAft>
                          <a:spcPts val="0"/>
                        </a:spcAft>
                        <a:buNone/>
                      </a:pPr>
                      <a:r>
                        <a:rPr lang="en-US" sz="1050" dirty="0">
                          <a:effectLst/>
                          <a:latin typeface="Calibri"/>
                          <a:ea typeface="Calibri" panose="020F0502020204030204" pitchFamily="34" charset="0"/>
                          <a:cs typeface="Times New Roman"/>
                        </a:rPr>
                        <a:t>(8 per Semester; 5 per Trimester; 4 per Quarter)</a:t>
                      </a:r>
                    </a:p>
                    <a:p>
                      <a:pPr marL="69850" marR="107950">
                        <a:spcBef>
                          <a:spcPts val="20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107950">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Trigger number for HS</a:t>
                      </a: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334010" lvl="0" indent="-342900">
                        <a:spcBef>
                          <a:spcPts val="200"/>
                        </a:spcBef>
                        <a:spcAft>
                          <a:spcPts val="0"/>
                        </a:spcAft>
                        <a:buFont typeface="Symbol" panose="05050102010706020507" pitchFamily="18" charset="2"/>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Any reason that the student’s parent or guardian approves.</a:t>
                      </a:r>
                    </a:p>
                    <a:p>
                      <a:pPr marL="342900" marR="334010" lvl="0" indent="-342900">
                        <a:spcBef>
                          <a:spcPts val="200"/>
                        </a:spcBef>
                        <a:spcAft>
                          <a:spcPts val="0"/>
                        </a:spcAft>
                        <a:buFont typeface="Symbol" panose="05050102010706020507" pitchFamily="18" charset="2"/>
                        <a:buChar char=""/>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34010" lvl="0" indent="-342900">
                        <a:spcBef>
                          <a:spcPts val="200"/>
                        </a:spcBef>
                        <a:spcAft>
                          <a:spcPts val="0"/>
                        </a:spcAft>
                        <a:buFont typeface="Symbol" panose="05050102010706020507" pitchFamily="18" charset="2"/>
                        <a:buChar char=""/>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34010" lvl="0" indent="-342900">
                        <a:spcBef>
                          <a:spcPts val="200"/>
                        </a:spcBef>
                        <a:spcAft>
                          <a:spcPts val="0"/>
                        </a:spcAft>
                        <a:buFont typeface="Symbol" panose="05050102010706020507" pitchFamily="18" charset="2"/>
                        <a:buChar char=""/>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163195">
                        <a:spcBef>
                          <a:spcPts val="20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163195">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Parent or guardian phone call/note only.</a:t>
                      </a:r>
                      <a:r>
                        <a:rPr lang="en-US" sz="1050" baseline="0" dirty="0">
                          <a:effectLst/>
                          <a:latin typeface="Calibri" panose="020F0502020204030204" pitchFamily="34" charset="0"/>
                          <a:ea typeface="Calibri" panose="020F0502020204030204" pitchFamily="34" charset="0"/>
                          <a:cs typeface="Times New Roman" panose="02020603050405020304" pitchFamily="18" charset="0"/>
                        </a:rPr>
                        <a:t> Must be received within 3 days.  If not received within 3 days code NCU (unexcused).  Cannot be used for HDE code.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163195">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69850" marR="163195">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If make-up work is completed within the timeline. (Number of days absent plus one). The absence code will be changed to TEP and it will not count as part of the eight</a:t>
                      </a:r>
                      <a:r>
                        <a:rPr lang="en-US" sz="1050" baseline="0" dirty="0">
                          <a:effectLst/>
                          <a:latin typeface="Calibri" panose="020F0502020204030204" pitchFamily="34" charset="0"/>
                          <a:ea typeface="Calibri" panose="020F0502020204030204" pitchFamily="34" charset="0"/>
                          <a:cs typeface="Times New Roman" panose="02020603050405020304" pitchFamily="18" charset="0"/>
                        </a:rPr>
                        <a:t> APT absences.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085278"/>
                  </a:ext>
                </a:extLst>
              </a:tr>
              <a:tr h="368593">
                <a:tc>
                  <a:txBody>
                    <a:bodyPr/>
                    <a:lstStyle/>
                    <a:p>
                      <a:pPr marL="0" marR="0">
                        <a:spcBef>
                          <a:spcPts val="15"/>
                        </a:spcBef>
                        <a:spcAft>
                          <a:spcPts val="0"/>
                        </a:spcAft>
                      </a:pPr>
                      <a:endParaRPr lang="en-US" sz="1200" dirty="0">
                        <a:effectLst/>
                        <a:latin typeface="Calibri"/>
                        <a:ea typeface="Calibri" panose="020F0502020204030204" pitchFamily="34" charset="0"/>
                        <a:cs typeface="Times New Roman"/>
                      </a:endParaRPr>
                    </a:p>
                    <a:p>
                      <a:pPr marL="97155" marR="96520" algn="l">
                        <a:spcBef>
                          <a:spcPts val="0"/>
                        </a:spcBef>
                        <a:spcAft>
                          <a:spcPts val="0"/>
                        </a:spcAft>
                      </a:pPr>
                      <a:r>
                        <a:rPr lang="en-US" sz="1200" b="1" dirty="0">
                          <a:effectLst/>
                          <a:latin typeface="Calibri"/>
                          <a:ea typeface="Calibri" panose="020F0502020204030204" pitchFamily="34" charset="0"/>
                          <a:cs typeface="Times New Roman"/>
                        </a:rPr>
                        <a:t>Level</a:t>
                      </a:r>
                      <a:endParaRPr lang="en-US" sz="1200" dirty="0">
                        <a:effectLst/>
                        <a:latin typeface="Calibri"/>
                        <a:ea typeface="Calibri" panose="020F0502020204030204" pitchFamily="34" charset="0"/>
                        <a:cs typeface="Times New Roman"/>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180975" marR="180975" algn="l">
                        <a:spcBef>
                          <a:spcPts val="200"/>
                        </a:spcBef>
                        <a:spcAft>
                          <a:spcPts val="0"/>
                        </a:spcAft>
                      </a:pPr>
                      <a:r>
                        <a:rPr lang="en-US" sz="1050" b="1" dirty="0">
                          <a:effectLst/>
                          <a:latin typeface="Calibri"/>
                          <a:ea typeface="Calibri" panose="020F0502020204030204" pitchFamily="34" charset="0"/>
                          <a:cs typeface="Times New Roman"/>
                        </a:rPr>
                        <a:t>Total # of Days Absent</a:t>
                      </a:r>
                      <a:endParaRPr lang="en-US" sz="1050" dirty="0">
                        <a:effectLst/>
                        <a:latin typeface="Calibri"/>
                        <a:ea typeface="Calibri" panose="020F0502020204030204" pitchFamily="34" charset="0"/>
                        <a:cs typeface="Times New Roman"/>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334010" marR="335280" indent="1270" algn="ctr">
                        <a:spcBef>
                          <a:spcPts val="570"/>
                        </a:spcBef>
                        <a:spcAft>
                          <a:spcPts val="0"/>
                        </a:spcAft>
                      </a:pPr>
                      <a:r>
                        <a:rPr lang="en-US" sz="1050" b="1" dirty="0">
                          <a:effectLst/>
                          <a:latin typeface="Calibri" panose="020F0502020204030204" pitchFamily="34" charset="0"/>
                          <a:ea typeface="Calibri" panose="020F0502020204030204" pitchFamily="34" charset="0"/>
                          <a:cs typeface="Times New Roman" panose="02020603050405020304" pitchFamily="18" charset="0"/>
                        </a:rPr>
                        <a:t>Acceptable reasons for a student absence to be considered Excused and </a:t>
                      </a: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will</a:t>
                      </a:r>
                      <a:r>
                        <a:rPr lang="en-US" sz="1050" b="1" dirty="0">
                          <a:effectLst/>
                          <a:latin typeface="Calibri" panose="020F0502020204030204" pitchFamily="34" charset="0"/>
                          <a:ea typeface="Calibri" panose="020F0502020204030204" pitchFamily="34" charset="0"/>
                          <a:cs typeface="Times New Roman" panose="02020603050405020304" pitchFamily="18" charset="0"/>
                        </a:rPr>
                        <a:t> be labeled as Chronic Absenteeism </a:t>
                      </a:r>
                      <a:r>
                        <a:rPr lang="en-US" sz="1050" b="1" baseline="0" dirty="0">
                          <a:effectLst/>
                          <a:latin typeface="Calibri" panose="020F0502020204030204" pitchFamily="34" charset="0"/>
                          <a:ea typeface="Calibri" panose="020F0502020204030204" pitchFamily="34" charset="0"/>
                          <a:cs typeface="Times New Roman" panose="02020603050405020304" pitchFamily="18" charset="0"/>
                        </a:rPr>
                        <a:t>unless make-up work is completed and returned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101600" marR="102235" indent="1270" algn="ctr">
                        <a:spcBef>
                          <a:spcPts val="200"/>
                        </a:spcBef>
                        <a:spcAft>
                          <a:spcPts val="0"/>
                        </a:spcAft>
                      </a:pPr>
                      <a:r>
                        <a:rPr lang="en-US" sz="1050" b="1" dirty="0">
                          <a:effectLst/>
                          <a:latin typeface="Calibri" panose="020F0502020204030204" pitchFamily="34" charset="0"/>
                          <a:ea typeface="Calibri" panose="020F0502020204030204" pitchFamily="34" charset="0"/>
                          <a:cs typeface="Times New Roman" panose="02020603050405020304" pitchFamily="18" charset="0"/>
                        </a:rPr>
                        <a:t>Documentation Required within 3 Days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597665623"/>
                  </a:ext>
                </a:extLst>
              </a:tr>
              <a:tr h="3110132">
                <a:tc>
                  <a:txBody>
                    <a:bodyPr/>
                    <a:lstStyle/>
                    <a:p>
                      <a:pPr marL="0" marR="0">
                        <a:spcBef>
                          <a:spcPts val="15"/>
                        </a:spcBef>
                        <a:spcAft>
                          <a:spcPts val="0"/>
                        </a:spcAft>
                      </a:pPr>
                      <a:endParaRPr lang="en-US" sz="1200" dirty="0">
                        <a:effectLst/>
                        <a:latin typeface="Calibri"/>
                        <a:ea typeface="Calibri" panose="020F0502020204030204" pitchFamily="34" charset="0"/>
                        <a:cs typeface="Times New Roman"/>
                      </a:endParaRPr>
                    </a:p>
                    <a:p>
                      <a:pPr marL="0" marR="0" algn="ctr">
                        <a:spcBef>
                          <a:spcPts val="0"/>
                        </a:spcBef>
                        <a:spcAft>
                          <a:spcPts val="0"/>
                        </a:spcAft>
                      </a:pPr>
                      <a:r>
                        <a:rPr lang="en-US" sz="1200" b="1" dirty="0">
                          <a:effectLst/>
                          <a:latin typeface="Calibri"/>
                          <a:ea typeface="Calibri" panose="020F0502020204030204" pitchFamily="34" charset="0"/>
                          <a:cs typeface="Times New Roman"/>
                        </a:rPr>
                        <a:t>2</a:t>
                      </a:r>
                      <a:endParaRPr lang="en-US" sz="1200" dirty="0">
                        <a:effectLst/>
                        <a:latin typeface="Calibri"/>
                        <a:ea typeface="Calibri" panose="020F0502020204030204" pitchFamily="34" charset="0"/>
                        <a:cs typeface="Times New Roman"/>
                      </a:endParaRP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5"/>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69850" marR="0">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For ES/MS</a:t>
                      </a:r>
                    </a:p>
                    <a:p>
                      <a:pPr marL="69850" marR="0">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9 and above</a:t>
                      </a:r>
                    </a:p>
                    <a:p>
                      <a:pPr marL="69850" marR="0">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69850" marR="0">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Trigger number for HS</a:t>
                      </a: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95250"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Student illness </a:t>
                      </a:r>
                      <a:r>
                        <a:rPr lang="en-US" sz="1050" i="1" dirty="0">
                          <a:effectLst/>
                          <a:latin typeface="Calibri" panose="020F0502020204030204" pitchFamily="34" charset="0"/>
                          <a:ea typeface="Calibri" panose="020F0502020204030204" pitchFamily="34" charset="0"/>
                          <a:cs typeface="Times New Roman" panose="02020603050405020304" pitchFamily="18" charset="0"/>
                        </a:rPr>
                        <a:t>(Note: to be deemed excused, an appropriately licensed medical professional must verify in writing all student illness absences, regardless of the length of absence)</a:t>
                      </a:r>
                      <a:r>
                        <a:rPr lang="en-US" sz="105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342265">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Washoe County Health Department Excluded Medical.</a:t>
                      </a:r>
                    </a:p>
                    <a:p>
                      <a:pPr marL="0" marR="342265">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Student’s observance of a religious</a:t>
                      </a:r>
                      <a:r>
                        <a:rPr lang="en-US" sz="105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holiday.</a:t>
                      </a:r>
                    </a:p>
                    <a:p>
                      <a:pPr marL="0" marR="342265">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Emergency Family Business. (See definition).</a:t>
                      </a:r>
                    </a:p>
                    <a:p>
                      <a:pPr marL="0" marR="342265">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Mandated court appearances (additional documentation required).</a:t>
                      </a:r>
                    </a:p>
                    <a:p>
                      <a:pPr marL="45720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Children in Transition CIT (See definition).</a:t>
                      </a:r>
                    </a:p>
                    <a:p>
                      <a:pPr marL="45720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342265" lvl="0" indent="-342900">
                        <a:lnSpc>
                          <a:spcPct val="107000"/>
                        </a:lnSpc>
                        <a:spcBef>
                          <a:spcPts val="0"/>
                        </a:spcBef>
                        <a:spcAft>
                          <a:spcPts val="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Foster Care (See Absence Due to Foster Care definition).</a:t>
                      </a:r>
                    </a:p>
                    <a:p>
                      <a:pPr marL="299085" marR="571500">
                        <a:spcBef>
                          <a:spcPts val="5"/>
                        </a:spcBef>
                        <a:spcAft>
                          <a:spcPts val="0"/>
                        </a:spcAft>
                        <a:tabLst>
                          <a:tab pos="298450" algn="l"/>
                          <a:tab pos="299085"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99085" marR="248920">
                        <a:spcBef>
                          <a:spcPts val="0"/>
                        </a:spcBef>
                        <a:spcAft>
                          <a:spcPts val="0"/>
                        </a:spcAft>
                        <a:tabLst>
                          <a:tab pos="298450" algn="l"/>
                          <a:tab pos="299085"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85090">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Parent or guardian phone call/note must be received within 3 days and in some cases additional documentation (see details of specific reason). If not received</a:t>
                      </a:r>
                      <a:r>
                        <a:rPr lang="en-US" sz="1050" baseline="0" dirty="0">
                          <a:effectLst/>
                          <a:latin typeface="Calibri" panose="020F0502020204030204" pitchFamily="34" charset="0"/>
                          <a:ea typeface="Calibri" panose="020F0502020204030204" pitchFamily="34" charset="0"/>
                          <a:cs typeface="Times New Roman" panose="02020603050405020304" pitchFamily="18" charset="0"/>
                        </a:rPr>
                        <a:t> within 3 days use the NCU code.  If no documentation, use the appropriate unexcused code such as DOM or MED (both are unexcused).</a:t>
                      </a:r>
                    </a:p>
                    <a:p>
                      <a:pPr marL="69850" marR="85090">
                        <a:spcBef>
                          <a:spcPts val="20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85090">
                        <a:spcBef>
                          <a:spcPts val="20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In order for the student to not be labeled as Chronic Absentee, make-up work must be completed within the timeline. (Number of days absent plus one).</a:t>
                      </a:r>
                    </a:p>
                    <a:p>
                      <a:pPr marL="69850" marR="85090">
                        <a:spcBef>
                          <a:spcPts val="20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85090">
                        <a:spcBef>
                          <a:spcPts val="200"/>
                        </a:spcBef>
                        <a:spcAft>
                          <a:spcPts val="0"/>
                        </a:spcAft>
                      </a:pPr>
                      <a:r>
                        <a:rPr lang="en-US" sz="1050" b="1" dirty="0">
                          <a:effectLst/>
                          <a:latin typeface="Calibri" panose="020F0502020204030204" pitchFamily="34" charset="0"/>
                          <a:ea typeface="Calibri" panose="020F0502020204030204" pitchFamily="34" charset="0"/>
                          <a:cs typeface="Times New Roman" panose="02020603050405020304" pitchFamily="18" charset="0"/>
                        </a:rPr>
                        <a:t>NOTE: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85090">
                        <a:spcBef>
                          <a:spcPts val="200"/>
                        </a:spcBef>
                        <a:spcAft>
                          <a:spcPts val="0"/>
                        </a:spcAft>
                      </a:pPr>
                      <a:r>
                        <a:rPr lang="en-US" sz="1050" b="1" u="sng" dirty="0">
                          <a:effectLst/>
                          <a:latin typeface="Calibri"/>
                          <a:ea typeface="Calibri" panose="020F0502020204030204" pitchFamily="34" charset="0"/>
                          <a:cs typeface="Times New Roman"/>
                        </a:rPr>
                        <a:t>ES/MS</a:t>
                      </a:r>
                      <a:r>
                        <a:rPr lang="en-US" sz="1050" dirty="0">
                          <a:effectLst/>
                          <a:latin typeface="Calibri"/>
                          <a:ea typeface="Calibri" panose="020F0502020204030204" pitchFamily="34" charset="0"/>
                          <a:cs typeface="Times New Roman"/>
                        </a:rPr>
                        <a:t> Students missing 10% or more unexcused absences a year will be retained.  </a:t>
                      </a:r>
                    </a:p>
                    <a:p>
                      <a:pPr marL="69850" marR="85090">
                        <a:spcBef>
                          <a:spcPts val="200"/>
                        </a:spcBef>
                        <a:spcAft>
                          <a:spcPts val="0"/>
                        </a:spcAft>
                      </a:pP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9850" marR="85090">
                        <a:spcBef>
                          <a:spcPts val="20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HS</a:t>
                      </a:r>
                      <a:r>
                        <a:rPr lang="en-US" sz="1050" dirty="0">
                          <a:effectLst/>
                          <a:latin typeface="Calibri" panose="020F0502020204030204" pitchFamily="34" charset="0"/>
                          <a:ea typeface="Calibri" panose="020F0502020204030204" pitchFamily="34" charset="0"/>
                          <a:cs typeface="Times New Roman" panose="02020603050405020304" pitchFamily="18" charset="0"/>
                        </a:rPr>
                        <a:t> Students missing 10% or more unexcused absences a semester will fail the course.</a:t>
                      </a:r>
                    </a:p>
                  </a:txBody>
                  <a:tcPr marL="35941" marR="35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4447681"/>
                  </a:ext>
                </a:extLst>
              </a:tr>
            </a:tbl>
          </a:graphicData>
        </a:graphic>
      </p:graphicFrame>
    </p:spTree>
    <p:extLst>
      <p:ext uri="{BB962C8B-B14F-4D97-AF65-F5344CB8AC3E}">
        <p14:creationId xmlns:p14="http://schemas.microsoft.com/office/powerpoint/2010/main" val="2889879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Content Placeholder 2"/>
          <p:cNvSpPr>
            <a:spLocks noGrp="1"/>
          </p:cNvSpPr>
          <p:nvPr>
            <p:ph idx="1"/>
          </p:nvPr>
        </p:nvSpPr>
        <p:spPr>
          <a:xfrm>
            <a:off x="677334" y="1302707"/>
            <a:ext cx="8596668" cy="4738655"/>
          </a:xfrm>
        </p:spPr>
        <p:txBody>
          <a:bodyPr vert="horz" lIns="91440" tIns="45720" rIns="91440" bIns="45720" rtlCol="0" anchor="t">
            <a:normAutofit/>
          </a:bodyPr>
          <a:lstStyle/>
          <a:p>
            <a:pPr marL="514350" indent="-514350">
              <a:buFont typeface="+mj-lt"/>
              <a:buAutoNum type="arabicPeriod"/>
            </a:pPr>
            <a:r>
              <a:rPr lang="en-US" sz="2400" dirty="0"/>
              <a:t>No more calculating 2/3 of a day? </a:t>
            </a:r>
          </a:p>
          <a:p>
            <a:pPr lvl="1"/>
            <a:r>
              <a:rPr lang="en-US" sz="2400" dirty="0"/>
              <a:t>Correct!  If a student misses any part of the session and attends a portion, they are considered Tardy or Excused Missed Instruction</a:t>
            </a:r>
          </a:p>
          <a:p>
            <a:pPr marL="514350" indent="-514350">
              <a:buFont typeface="+mj-lt"/>
              <a:buAutoNum type="arabicPeriod"/>
            </a:pPr>
            <a:r>
              <a:rPr lang="en-US" sz="2400" dirty="0"/>
              <a:t>Do I need to reprint the ASRs?</a:t>
            </a:r>
          </a:p>
          <a:p>
            <a:pPr lvl="1"/>
            <a:r>
              <a:rPr lang="en-US" sz="2400" dirty="0"/>
              <a:t>NO! When you run the ASR, the teacher is verifying that it is accurate for this day when they sign.  If they make changes before they sign, then you need to rerun and resave to SharePoint.  If no one makes changes, you do not need to rerun it. </a:t>
            </a:r>
          </a:p>
          <a:p>
            <a:pPr lvl="1"/>
            <a:endParaRPr lang="en-US" dirty="0"/>
          </a:p>
        </p:txBody>
      </p:sp>
    </p:spTree>
    <p:extLst>
      <p:ext uri="{BB962C8B-B14F-4D97-AF65-F5344CB8AC3E}">
        <p14:creationId xmlns:p14="http://schemas.microsoft.com/office/powerpoint/2010/main" val="3868788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677334" y="1421477"/>
            <a:ext cx="8596668" cy="4619886"/>
          </a:xfrm>
        </p:spPr>
        <p:txBody>
          <a:bodyPr vert="horz" lIns="91440" tIns="45720" rIns="91440" bIns="45720" rtlCol="0" anchor="t">
            <a:normAutofit lnSpcReduction="10000"/>
          </a:bodyPr>
          <a:lstStyle/>
          <a:p>
            <a:pPr marL="457200" indent="-457200">
              <a:buAutoNum type="arabicPeriod" startAt="3"/>
            </a:pPr>
            <a:r>
              <a:rPr lang="en-US" sz="2400" dirty="0">
                <a:solidFill>
                  <a:schemeClr val="tx1"/>
                </a:solidFill>
              </a:rPr>
              <a:t>If a student has a doctor appointment at 9 am and doesn’t come the whole day what do we do?  </a:t>
            </a:r>
          </a:p>
          <a:p>
            <a:pPr marL="857250" lvl="1" indent="-457200">
              <a:buFont typeface="Wingdings" panose="05000000000000000000" pitchFamily="2" charset="2"/>
              <a:buChar char="Ø"/>
            </a:pPr>
            <a:r>
              <a:rPr lang="en-US" sz="2200" dirty="0">
                <a:solidFill>
                  <a:schemeClr val="tx1"/>
                </a:solidFill>
              </a:rPr>
              <a:t>ES: Mark the student EMD for the AM session and DOM for the afternoon. </a:t>
            </a:r>
          </a:p>
          <a:p>
            <a:pPr marL="857250" lvl="1" indent="-457200">
              <a:buFont typeface="Wingdings" panose="05000000000000000000" pitchFamily="2" charset="2"/>
              <a:buChar char="Ø"/>
            </a:pPr>
            <a:r>
              <a:rPr lang="en-US" sz="2200" dirty="0">
                <a:solidFill>
                  <a:schemeClr val="tx1"/>
                </a:solidFill>
              </a:rPr>
              <a:t>MS/HS: Mark the student EMD for the period of the appointment and DOM for the rest of the day.</a:t>
            </a:r>
          </a:p>
          <a:p>
            <a:pPr marL="857250" lvl="1" indent="-457200">
              <a:buFont typeface="Wingdings" panose="05000000000000000000" pitchFamily="2" charset="2"/>
              <a:buChar char="Ø"/>
            </a:pPr>
            <a:r>
              <a:rPr lang="en-US" sz="2200" dirty="0">
                <a:solidFill>
                  <a:schemeClr val="tx1"/>
                </a:solidFill>
              </a:rPr>
              <a:t>Code(s) will change to TEP if student makes up work.</a:t>
            </a:r>
          </a:p>
          <a:p>
            <a:pPr marL="457200" indent="-457200">
              <a:buAutoNum type="arabicPeriod" startAt="3"/>
            </a:pPr>
            <a:r>
              <a:rPr lang="en-US" sz="2400" dirty="0">
                <a:solidFill>
                  <a:schemeClr val="tx1"/>
                </a:solidFill>
              </a:rPr>
              <a:t>How do you code a student that has been sent home    vomiting or with a fever?</a:t>
            </a:r>
          </a:p>
          <a:p>
            <a:pPr lvl="1"/>
            <a:r>
              <a:rPr lang="en-US" sz="2200" dirty="0">
                <a:solidFill>
                  <a:schemeClr val="tx1"/>
                </a:solidFill>
              </a:rPr>
              <a:t>You would mark the student EMD including the following day would be marked EMD for the 24 hour exclusion.			</a:t>
            </a:r>
            <a:endParaRPr lang="en-US" dirty="0">
              <a:solidFill>
                <a:schemeClr val="tx1"/>
              </a:solidFill>
            </a:endParaRPr>
          </a:p>
          <a:p>
            <a:pPr marL="0" indent="0">
              <a:buNone/>
            </a:pPr>
            <a:r>
              <a:rPr lang="en-US" sz="2400" dirty="0">
                <a:solidFill>
                  <a:schemeClr val="tx1"/>
                </a:solidFill>
              </a:rPr>
              <a:t>		</a:t>
            </a:r>
          </a:p>
          <a:p>
            <a:pPr marL="400050" lvl="1" indent="0">
              <a:buNone/>
            </a:pPr>
            <a:endParaRPr lang="en-US" sz="2200" dirty="0">
              <a:solidFill>
                <a:schemeClr val="accent1">
                  <a:lumMod val="75000"/>
                </a:schemeClr>
              </a:solidFill>
            </a:endParaRPr>
          </a:p>
        </p:txBody>
      </p:sp>
    </p:spTree>
    <p:extLst>
      <p:ext uri="{BB962C8B-B14F-4D97-AF65-F5344CB8AC3E}">
        <p14:creationId xmlns:p14="http://schemas.microsoft.com/office/powerpoint/2010/main" val="1018996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677334" y="1390389"/>
            <a:ext cx="8596668" cy="4650973"/>
          </a:xfrm>
        </p:spPr>
        <p:txBody>
          <a:bodyPr vert="horz" lIns="91440" tIns="45720" rIns="91440" bIns="45720" rtlCol="0" anchor="t">
            <a:normAutofit/>
          </a:bodyPr>
          <a:lstStyle/>
          <a:p>
            <a:r>
              <a:rPr lang="en-US" sz="2400" dirty="0"/>
              <a:t>If you have further questions, please contact </a:t>
            </a:r>
            <a:endParaRPr lang="en-US"/>
          </a:p>
          <a:p>
            <a:pPr marL="0" indent="0">
              <a:buNone/>
            </a:pPr>
            <a:r>
              <a:rPr lang="en-US" sz="2400" dirty="0"/>
              <a:t>Shannon Yoelin at </a:t>
            </a:r>
            <a:r>
              <a:rPr lang="en-US" sz="2400" dirty="0">
                <a:hlinkClick r:id="rId2"/>
              </a:rPr>
              <a:t>syoelin@washoeschools.net</a:t>
            </a:r>
            <a:r>
              <a:rPr lang="en-US" sz="2400" dirty="0"/>
              <a:t> or 348-0282.</a:t>
            </a:r>
            <a:endParaRPr lang="en-US">
              <a:solidFill>
                <a:schemeClr val="tx1"/>
              </a:solidFill>
            </a:endParaRPr>
          </a:p>
        </p:txBody>
      </p:sp>
    </p:spTree>
    <p:extLst>
      <p:ext uri="{BB962C8B-B14F-4D97-AF65-F5344CB8AC3E}">
        <p14:creationId xmlns:p14="http://schemas.microsoft.com/office/powerpoint/2010/main" val="3351276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287216"/>
            <a:ext cx="8596668" cy="1477108"/>
          </a:xfrm>
        </p:spPr>
        <p:txBody>
          <a:bodyPr/>
          <a:lstStyle/>
          <a:p>
            <a:r>
              <a:rPr lang="en-US" dirty="0"/>
              <a:t> Why are we changing the codes?</a:t>
            </a:r>
          </a:p>
        </p:txBody>
      </p:sp>
      <p:sp>
        <p:nvSpPr>
          <p:cNvPr id="5" name="Content Placeholder 4"/>
          <p:cNvSpPr>
            <a:spLocks noGrp="1"/>
          </p:cNvSpPr>
          <p:nvPr>
            <p:ph idx="1"/>
          </p:nvPr>
        </p:nvSpPr>
        <p:spPr>
          <a:xfrm>
            <a:off x="394026" y="1025770"/>
            <a:ext cx="9932229" cy="3636542"/>
          </a:xfrm>
        </p:spPr>
        <p:txBody>
          <a:bodyPr vert="horz" lIns="91440" tIns="45720" rIns="91440" bIns="45720" rtlCol="0" anchor="t">
            <a:noAutofit/>
          </a:bodyPr>
          <a:lstStyle/>
          <a:p>
            <a:r>
              <a:rPr lang="en-US" sz="2300" dirty="0"/>
              <a:t>In 2013-2014 the Fed decided that Chronic Absenteeism was something that they needed to collect data on.</a:t>
            </a:r>
          </a:p>
          <a:p>
            <a:r>
              <a:rPr lang="en-US" sz="2300" dirty="0"/>
              <a:t>Nevada developed rules for this data collection in late February 2018.</a:t>
            </a:r>
          </a:p>
          <a:p>
            <a:r>
              <a:rPr lang="en-US" sz="2300" u="sng" dirty="0"/>
              <a:t>Nevada rule changes:</a:t>
            </a:r>
            <a:r>
              <a:rPr lang="en-US" sz="2300" dirty="0"/>
              <a:t> used to be if a student missed more than 2/3 of a day student was absent, now it's </a:t>
            </a:r>
            <a:r>
              <a:rPr lang="en-US" sz="2300" b="1" u="sng" dirty="0"/>
              <a:t>50%</a:t>
            </a:r>
            <a:r>
              <a:rPr lang="en-US" sz="2300" dirty="0"/>
              <a:t> or more of the day student is absent.</a:t>
            </a:r>
          </a:p>
          <a:p>
            <a:r>
              <a:rPr lang="en-US" sz="2300" dirty="0"/>
              <a:t>All absences where make-up work is not completed and returned will count toward Chronic Absenteeism.</a:t>
            </a:r>
          </a:p>
          <a:p>
            <a:r>
              <a:rPr lang="en-US" sz="2300" dirty="0"/>
              <a:t>What is considered an excused absence changes: </a:t>
            </a:r>
            <a:r>
              <a:rPr lang="en-US" sz="2300" u="sng" dirty="0"/>
              <a:t>medical is no longer considered excused.</a:t>
            </a:r>
          </a:p>
          <a:p>
            <a:r>
              <a:rPr lang="en-US" sz="2300" dirty="0">
                <a:solidFill>
                  <a:srgbClr val="000000"/>
                </a:solidFill>
              </a:rPr>
              <a:t>Students must be retained/fail the course(s) if he/she misses 10% or more of school days.</a:t>
            </a:r>
          </a:p>
          <a:p>
            <a:r>
              <a:rPr lang="en-US" sz="2300" dirty="0" smtClean="0"/>
              <a:t>Nevada School Performance Framework (NSPF) Star Classifications</a:t>
            </a:r>
            <a:endParaRPr lang="en-US" sz="2300" dirty="0"/>
          </a:p>
        </p:txBody>
      </p:sp>
    </p:spTree>
    <p:extLst>
      <p:ext uri="{BB962C8B-B14F-4D97-AF65-F5344CB8AC3E}">
        <p14:creationId xmlns:p14="http://schemas.microsoft.com/office/powerpoint/2010/main" val="160878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Nevada School Performance Framework (NSPF)</a:t>
            </a:r>
          </a:p>
        </p:txBody>
      </p:sp>
      <p:sp>
        <p:nvSpPr>
          <p:cNvPr id="3" name="Content Placeholder 2"/>
          <p:cNvSpPr>
            <a:spLocks noGrp="1"/>
          </p:cNvSpPr>
          <p:nvPr>
            <p:ph idx="1"/>
          </p:nvPr>
        </p:nvSpPr>
        <p:spPr>
          <a:xfrm>
            <a:off x="677334" y="2078183"/>
            <a:ext cx="8596668" cy="3963180"/>
          </a:xfrm>
        </p:spPr>
        <p:txBody>
          <a:bodyPr>
            <a:normAutofit/>
          </a:bodyPr>
          <a:lstStyle/>
          <a:p>
            <a:r>
              <a:rPr lang="en-US" sz="2400" dirty="0"/>
              <a:t>Chronic absenteeism is a school quality measure that </a:t>
            </a:r>
            <a:r>
              <a:rPr lang="en-US" sz="2400" dirty="0">
                <a:solidFill>
                  <a:schemeClr val="tx1"/>
                </a:solidFill>
              </a:rPr>
              <a:t>captures the total percentage of students who are absent for 10% or more of their enrolled days. </a:t>
            </a:r>
            <a:r>
              <a:rPr lang="en-US" sz="2400" dirty="0" smtClean="0">
                <a:solidFill>
                  <a:schemeClr val="tx1"/>
                </a:solidFill>
              </a:rPr>
              <a:t>Chronic </a:t>
            </a:r>
            <a:r>
              <a:rPr lang="en-US" sz="2400" dirty="0"/>
              <a:t>absenteeism is a contributor to a school’s </a:t>
            </a:r>
            <a:r>
              <a:rPr lang="en-US" sz="2400" dirty="0" smtClean="0"/>
              <a:t>Star Classification, </a:t>
            </a:r>
            <a:r>
              <a:rPr lang="en-US" sz="2400" dirty="0"/>
              <a:t>currently between 5% and 10% depending on a school’s level (Elementary, Middle or High). </a:t>
            </a:r>
            <a:r>
              <a:rPr lang="en-US" dirty="0"/>
              <a:t/>
            </a:r>
            <a:br>
              <a:rPr lang="en-US" dirty="0"/>
            </a:br>
            <a:endParaRPr lang="en-US" dirty="0"/>
          </a:p>
        </p:txBody>
      </p:sp>
      <p:pic>
        <p:nvPicPr>
          <p:cNvPr id="4" name="Picture 4" descr="A picture containing outdoor, kite, yellow, sky&#10;&#10;Description generated with high confidence">
            <a:extLst>
              <a:ext uri="{FF2B5EF4-FFF2-40B4-BE49-F238E27FC236}">
                <a16:creationId xmlns:a16="http://schemas.microsoft.com/office/drawing/2014/main" id="{7FAC6C8A-2BA5-4AA7-901F-1975A948ECA7}"/>
              </a:ext>
            </a:extLst>
          </p:cNvPr>
          <p:cNvPicPr>
            <a:picLocks noChangeAspect="1"/>
          </p:cNvPicPr>
          <p:nvPr/>
        </p:nvPicPr>
        <p:blipFill>
          <a:blip r:embed="rId2"/>
          <a:stretch>
            <a:fillRect/>
          </a:stretch>
        </p:blipFill>
        <p:spPr>
          <a:xfrm>
            <a:off x="2975706" y="5371203"/>
            <a:ext cx="3309815" cy="1449593"/>
          </a:xfrm>
          <a:prstGeom prst="rect">
            <a:avLst/>
          </a:prstGeom>
        </p:spPr>
      </p:pic>
    </p:spTree>
    <p:extLst>
      <p:ext uri="{BB962C8B-B14F-4D97-AF65-F5344CB8AC3E}">
        <p14:creationId xmlns:p14="http://schemas.microsoft.com/office/powerpoint/2010/main" val="34252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2880"/>
            <a:ext cx="8596668" cy="656705"/>
          </a:xfrm>
        </p:spPr>
        <p:txBody>
          <a:bodyPr>
            <a:normAutofit/>
          </a:bodyPr>
          <a:lstStyle/>
          <a:p>
            <a:r>
              <a:rPr lang="en-US" dirty="0"/>
              <a:t>What is Chronic Absenteeism?  Federal</a:t>
            </a:r>
          </a:p>
        </p:txBody>
      </p:sp>
      <p:sp>
        <p:nvSpPr>
          <p:cNvPr id="3" name="Content Placeholder 2"/>
          <p:cNvSpPr>
            <a:spLocks noGrp="1"/>
          </p:cNvSpPr>
          <p:nvPr>
            <p:ph idx="1"/>
          </p:nvPr>
        </p:nvSpPr>
        <p:spPr>
          <a:xfrm>
            <a:off x="677334" y="1476374"/>
            <a:ext cx="9451570" cy="4874322"/>
          </a:xfrm>
        </p:spPr>
        <p:txBody>
          <a:bodyPr>
            <a:normAutofit fontScale="92500" lnSpcReduction="20000"/>
          </a:bodyPr>
          <a:lstStyle/>
          <a:p>
            <a:pPr marL="0" indent="0">
              <a:buNone/>
            </a:pPr>
            <a:r>
              <a:rPr lang="en-US" sz="2400" dirty="0">
                <a:cs typeface="Calibri" panose="020F0502020204030204" pitchFamily="34" charset="0"/>
              </a:rPr>
              <a:t>The federal definition of chronic absenteeism that State Education Agencies must use in reporting absenteeism is as follows: </a:t>
            </a:r>
          </a:p>
          <a:p>
            <a:pPr lvl="0"/>
            <a:r>
              <a:rPr lang="en-US" sz="2400" i="1" dirty="0">
                <a:cs typeface="Calibri" panose="020F0502020204030204" pitchFamily="34" charset="0"/>
              </a:rPr>
              <a:t>A student is absent </a:t>
            </a:r>
            <a:r>
              <a:rPr lang="en-US" sz="2400" b="1" i="1" dirty="0">
                <a:solidFill>
                  <a:srgbClr val="7030A0"/>
                </a:solidFill>
                <a:cs typeface="Calibri" panose="020F0502020204030204" pitchFamily="34" charset="0"/>
              </a:rPr>
              <a:t>if he or she is not physically on school grounds and is not participating in instruction or instruction-related activities at an approved off-grounds location for the school day. </a:t>
            </a:r>
            <a:r>
              <a:rPr lang="en-US" sz="2400" i="1" dirty="0">
                <a:cs typeface="Calibri" panose="020F0502020204030204" pitchFamily="34" charset="0"/>
              </a:rPr>
              <a:t>Chronically absent students include students who are absent for any reason (e.g., illness, suspension, the need to care for a family member), regardless of whether absences are excused or unexcused. Students who are absent 10% or more of their enrolled school days are considered chronically absent. </a:t>
            </a:r>
          </a:p>
          <a:p>
            <a:pPr lvl="0"/>
            <a:r>
              <a:rPr lang="en-US" sz="2400" i="1" dirty="0">
                <a:cs typeface="Calibri" panose="020F0502020204030204" pitchFamily="34" charset="0"/>
              </a:rPr>
              <a:t>Federal Business Rules (OCR Driven):</a:t>
            </a:r>
          </a:p>
          <a:p>
            <a:pPr lvl="1"/>
            <a:r>
              <a:rPr lang="en-US" sz="2400" dirty="0"/>
              <a:t>Local Education Agencies will count a student absent if they miss 50% or more of the school day.  A student will be considered absent when they meet this threshold and are not receiving instruction or instruction-related activities.</a:t>
            </a:r>
            <a:endParaRPr lang="en-US" sz="2400" i="1" dirty="0">
              <a:cs typeface="Calibri" panose="020F0502020204030204" pitchFamily="34" charset="0"/>
            </a:endParaRPr>
          </a:p>
          <a:p>
            <a:pPr marL="0" indent="0">
              <a:buNone/>
            </a:pPr>
            <a:endParaRPr lang="en-US" sz="1400" dirty="0"/>
          </a:p>
        </p:txBody>
      </p:sp>
    </p:spTree>
    <p:extLst>
      <p:ext uri="{BB962C8B-B14F-4D97-AF65-F5344CB8AC3E}">
        <p14:creationId xmlns:p14="http://schemas.microsoft.com/office/powerpoint/2010/main" val="173207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Chronic Absenteeism?  State</a:t>
            </a:r>
          </a:p>
        </p:txBody>
      </p:sp>
      <p:sp>
        <p:nvSpPr>
          <p:cNvPr id="3" name="Content Placeholder 2"/>
          <p:cNvSpPr>
            <a:spLocks noGrp="1"/>
          </p:cNvSpPr>
          <p:nvPr>
            <p:ph idx="1"/>
          </p:nvPr>
        </p:nvSpPr>
        <p:spPr>
          <a:xfrm>
            <a:off x="677334" y="1672074"/>
            <a:ext cx="8596668" cy="4503258"/>
          </a:xfrm>
        </p:spPr>
        <p:txBody>
          <a:bodyPr/>
          <a:lstStyle/>
          <a:p>
            <a:pPr marL="0" indent="0">
              <a:buNone/>
            </a:pPr>
            <a:r>
              <a:rPr lang="en-US" sz="2400" dirty="0">
                <a:cs typeface="Calibri" panose="020F0502020204030204" pitchFamily="34" charset="0"/>
              </a:rPr>
              <a:t>The Nevada State Department of Education defines participating in instruction or instruction-related activities as: </a:t>
            </a:r>
          </a:p>
          <a:p>
            <a:pPr lvl="0"/>
            <a:r>
              <a:rPr lang="en-US" sz="2400" b="1" i="1" dirty="0">
                <a:solidFill>
                  <a:srgbClr val="7030A0"/>
                </a:solidFill>
                <a:cs typeface="Calibri" panose="020F0502020204030204" pitchFamily="34" charset="0"/>
              </a:rPr>
              <a:t>Activities that have been approved by the school, districts, and/or the Nevada Department of Education (e.g. field trips, work-study, and extracurricular activities) and activities that are part of a student’s documented educational program</a:t>
            </a:r>
            <a:r>
              <a:rPr lang="en-US" sz="2400" i="1" dirty="0">
                <a:cs typeface="Calibri" panose="020F0502020204030204" pitchFamily="34" charset="0"/>
              </a:rPr>
              <a:t>. These may include specially designed instruction (SDI) and homebound instruction.</a:t>
            </a:r>
          </a:p>
          <a:p>
            <a:endParaRPr lang="en-US" dirty="0"/>
          </a:p>
        </p:txBody>
      </p:sp>
    </p:spTree>
    <p:extLst>
      <p:ext uri="{BB962C8B-B14F-4D97-AF65-F5344CB8AC3E}">
        <p14:creationId xmlns:p14="http://schemas.microsoft.com/office/powerpoint/2010/main" val="404278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Chronic Absenteeism?  WCSD</a:t>
            </a:r>
          </a:p>
        </p:txBody>
      </p:sp>
      <p:sp>
        <p:nvSpPr>
          <p:cNvPr id="3" name="Content Placeholder 2"/>
          <p:cNvSpPr>
            <a:spLocks noGrp="1"/>
          </p:cNvSpPr>
          <p:nvPr>
            <p:ph idx="1"/>
          </p:nvPr>
        </p:nvSpPr>
        <p:spPr>
          <a:xfrm>
            <a:off x="677334" y="1596917"/>
            <a:ext cx="8596668" cy="3880773"/>
          </a:xfrm>
        </p:spPr>
        <p:txBody>
          <a:bodyPr/>
          <a:lstStyle/>
          <a:p>
            <a:r>
              <a:rPr lang="en-US" sz="2400" dirty="0">
                <a:cs typeface="Calibri" panose="020F0502020204030204" pitchFamily="34" charset="0"/>
              </a:rPr>
              <a:t>The Washoe County School District defines participating in instruction or instruction related activities as </a:t>
            </a:r>
            <a:r>
              <a:rPr lang="en-US" sz="2400" b="1" dirty="0">
                <a:solidFill>
                  <a:srgbClr val="7030A0"/>
                </a:solidFill>
                <a:cs typeface="Calibri" panose="020F0502020204030204" pitchFamily="34" charset="0"/>
              </a:rPr>
              <a:t>completing and turning in make-up work which may include a separate activity such as copying notes from a lecture, making up class work, or another activity</a:t>
            </a:r>
            <a:r>
              <a:rPr lang="en-US" sz="2400" dirty="0">
                <a:cs typeface="Calibri" panose="020F0502020204030204" pitchFamily="34" charset="0"/>
              </a:rPr>
              <a:t>, that a teacher deems necessary as an instruction related activity.  </a:t>
            </a:r>
            <a:r>
              <a:rPr lang="en-US" sz="2400" b="1" u="sng" dirty="0">
                <a:cs typeface="Calibri" panose="020F0502020204030204" pitchFamily="34" charset="0"/>
              </a:rPr>
              <a:t>Students who complete make-up work or instruction related activities will be counted as present.</a:t>
            </a:r>
          </a:p>
          <a:p>
            <a:endParaRPr lang="en-US" dirty="0"/>
          </a:p>
        </p:txBody>
      </p:sp>
    </p:spTree>
    <p:extLst>
      <p:ext uri="{BB962C8B-B14F-4D97-AF65-F5344CB8AC3E}">
        <p14:creationId xmlns:p14="http://schemas.microsoft.com/office/powerpoint/2010/main" val="2016406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406400"/>
            <a:ext cx="8775238" cy="868218"/>
          </a:xfrm>
        </p:spPr>
        <p:txBody>
          <a:bodyPr/>
          <a:lstStyle/>
          <a:p>
            <a:r>
              <a:rPr lang="en-US" dirty="0"/>
              <a:t>How is Chronic Absenteeism Determined?</a:t>
            </a:r>
          </a:p>
        </p:txBody>
      </p:sp>
      <p:sp>
        <p:nvSpPr>
          <p:cNvPr id="3" name="Content Placeholder 2"/>
          <p:cNvSpPr>
            <a:spLocks noGrp="1"/>
          </p:cNvSpPr>
          <p:nvPr>
            <p:ph idx="1"/>
          </p:nvPr>
        </p:nvSpPr>
        <p:spPr>
          <a:xfrm>
            <a:off x="677334" y="1274618"/>
            <a:ext cx="8596668" cy="5476911"/>
          </a:xfrm>
        </p:spPr>
        <p:txBody>
          <a:bodyPr vert="horz" lIns="91440" tIns="45720" rIns="91440" bIns="45720" rtlCol="0" anchor="t">
            <a:noAutofit/>
          </a:bodyPr>
          <a:lstStyle/>
          <a:p>
            <a:r>
              <a:rPr lang="en-US" sz="2400" dirty="0"/>
              <a:t>Based on full school days not class periods</a:t>
            </a:r>
          </a:p>
          <a:p>
            <a:r>
              <a:rPr lang="en-US" sz="2400" dirty="0"/>
              <a:t>Absences count for each school that the student attended:</a:t>
            </a:r>
          </a:p>
          <a:p>
            <a:pPr lvl="1"/>
            <a:r>
              <a:rPr lang="en-US" sz="2400" dirty="0"/>
              <a:t>If a student attends school A for 10 days and misses 2 days and moves to school B, the 2/10 is 20% of days absent, so student is Chronically Absent in School A and will be part of School A’s Chronic Absenteeism Report.   In School B the student starts with a clean slate and is not Chronically Absent or reported as Chronically Absent for School B until the student has missed 10% of school days.  </a:t>
            </a:r>
          </a:p>
          <a:p>
            <a:r>
              <a:rPr lang="en-US" sz="2400" dirty="0"/>
              <a:t>The Big Report on Risk </a:t>
            </a:r>
            <a:r>
              <a:rPr lang="en-US" sz="2400" dirty="0" smtClean="0"/>
              <a:t>Index/Early Warning System </a:t>
            </a:r>
            <a:r>
              <a:rPr lang="en-US" sz="2400" dirty="0"/>
              <a:t>will still list a student as Chronically Absent even when they change schools.</a:t>
            </a:r>
          </a:p>
        </p:txBody>
      </p:sp>
    </p:spTree>
    <p:extLst>
      <p:ext uri="{BB962C8B-B14F-4D97-AF65-F5344CB8AC3E}">
        <p14:creationId xmlns:p14="http://schemas.microsoft.com/office/powerpoint/2010/main" val="81932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participated in creating the new instructions?</a:t>
            </a:r>
          </a:p>
        </p:txBody>
      </p:sp>
      <p:sp>
        <p:nvSpPr>
          <p:cNvPr id="3" name="Content Placeholder 2"/>
          <p:cNvSpPr>
            <a:spLocks noGrp="1"/>
          </p:cNvSpPr>
          <p:nvPr>
            <p:ph idx="1"/>
          </p:nvPr>
        </p:nvSpPr>
        <p:spPr/>
        <p:txBody>
          <a:bodyPr/>
          <a:lstStyle/>
          <a:p>
            <a:r>
              <a:rPr lang="en-US" sz="2400" dirty="0" smtClean="0"/>
              <a:t>Student Accounting</a:t>
            </a:r>
          </a:p>
          <a:p>
            <a:r>
              <a:rPr lang="en-US" sz="2400" dirty="0" smtClean="0"/>
              <a:t>Department </a:t>
            </a:r>
            <a:r>
              <a:rPr lang="en-US" sz="2400" dirty="0"/>
              <a:t>of Intervention</a:t>
            </a:r>
          </a:p>
          <a:p>
            <a:r>
              <a:rPr lang="en-US" sz="2400" dirty="0"/>
              <a:t>2 High Schools</a:t>
            </a:r>
          </a:p>
          <a:p>
            <a:r>
              <a:rPr lang="en-US" sz="2400" dirty="0"/>
              <a:t>1 Middle School</a:t>
            </a:r>
          </a:p>
          <a:p>
            <a:r>
              <a:rPr lang="en-US" sz="2400" dirty="0"/>
              <a:t>3 Elementary Schools</a:t>
            </a:r>
          </a:p>
          <a:p>
            <a:r>
              <a:rPr lang="en-US" sz="2400" dirty="0"/>
              <a:t>IT Department</a:t>
            </a:r>
          </a:p>
          <a:p>
            <a:r>
              <a:rPr lang="en-US" sz="2400" dirty="0"/>
              <a:t>Department of Accountability</a:t>
            </a:r>
          </a:p>
          <a:p>
            <a:endParaRPr lang="en-US" dirty="0"/>
          </a:p>
        </p:txBody>
      </p:sp>
    </p:spTree>
    <p:extLst>
      <p:ext uri="{BB962C8B-B14F-4D97-AF65-F5344CB8AC3E}">
        <p14:creationId xmlns:p14="http://schemas.microsoft.com/office/powerpoint/2010/main" val="42268486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425EC81C34747B9C96EA70290787F" ma:contentTypeVersion="" ma:contentTypeDescription="Create a new document." ma:contentTypeScope="" ma:versionID="11604b0148c603fb2a93b88cbdb00cd1">
  <xsd:schema xmlns:xsd="http://www.w3.org/2001/XMLSchema" xmlns:xs="http://www.w3.org/2001/XMLSchema" xmlns:p="http://schemas.microsoft.com/office/2006/metadata/properties" xmlns:ns2="7facdb51-5a5c-4130-9ce7-d226f3f19c4a" xmlns:ns3="96260ddf-adb1-46bf-9390-dc9a4558f5e8" targetNamespace="http://schemas.microsoft.com/office/2006/metadata/properties" ma:root="true" ma:fieldsID="612ccf9234e2e3ba81063eb5dde99918" ns2:_="" ns3:_="">
    <xsd:import namespace="7facdb51-5a5c-4130-9ce7-d226f3f19c4a"/>
    <xsd:import namespace="96260ddf-adb1-46bf-9390-dc9a4558f5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cdb51-5a5c-4130-9ce7-d226f3f19c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260ddf-adb1-46bf-9390-dc9a4558f5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5395D0-8DEA-48B3-9AE9-29C10A75D7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cdb51-5a5c-4130-9ce7-d226f3f19c4a"/>
    <ds:schemaRef ds:uri="96260ddf-adb1-46bf-9390-dc9a4558f5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055B49-8FB2-49FF-9FFA-82C2FAEC4C7B}">
  <ds:schemaRefs>
    <ds:schemaRef ds:uri="http://purl.org/dc/elements/1.1/"/>
    <ds:schemaRef ds:uri="http://schemas.microsoft.com/office/2006/metadata/properties"/>
    <ds:schemaRef ds:uri="96260ddf-adb1-46bf-9390-dc9a4558f5e8"/>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7facdb51-5a5c-4130-9ce7-d226f3f19c4a"/>
    <ds:schemaRef ds:uri="http://www.w3.org/XML/1998/namespace"/>
  </ds:schemaRefs>
</ds:datastoreItem>
</file>

<file path=customXml/itemProps3.xml><?xml version="1.0" encoding="utf-8"?>
<ds:datastoreItem xmlns:ds="http://schemas.openxmlformats.org/officeDocument/2006/customXml" ds:itemID="{274DFFCB-925B-46D3-90B3-061659699E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TotalTime>
  <Words>1685</Words>
  <Application>Microsoft Office PowerPoint</Application>
  <PresentationFormat>Widescreen</PresentationFormat>
  <Paragraphs>184</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Symbol</vt:lpstr>
      <vt:lpstr>Times New Roman</vt:lpstr>
      <vt:lpstr>Trebuchet MS</vt:lpstr>
      <vt:lpstr>Wingdings</vt:lpstr>
      <vt:lpstr>Wingdings 3</vt:lpstr>
      <vt:lpstr>Facet</vt:lpstr>
      <vt:lpstr>New Attendance Codes:  What’s Changed?</vt:lpstr>
      <vt:lpstr>Why do we take attendance?</vt:lpstr>
      <vt:lpstr> Why are we changing the codes?</vt:lpstr>
      <vt:lpstr>Nevada School Performance Framework (NSPF)</vt:lpstr>
      <vt:lpstr>What is Chronic Absenteeism?  Federal</vt:lpstr>
      <vt:lpstr>What is Chronic Absenteeism?  State</vt:lpstr>
      <vt:lpstr>What is Chronic Absenteeism?  WCSD</vt:lpstr>
      <vt:lpstr>How is Chronic Absenteeism Determined?</vt:lpstr>
      <vt:lpstr>Who participated in creating the new instructions?</vt:lpstr>
      <vt:lpstr>What codes changed?  CIR</vt:lpstr>
      <vt:lpstr>What codes changed?  APT</vt:lpstr>
      <vt:lpstr>What codes changed? EFB </vt:lpstr>
      <vt:lpstr>What codes changed? RH</vt:lpstr>
      <vt:lpstr>What codes changed? SUS 3</vt:lpstr>
      <vt:lpstr>What codes changed?  MED and EMD</vt:lpstr>
      <vt:lpstr>What codes changed?  Prearranged/Unique Conditions Absences</vt:lpstr>
      <vt:lpstr>How does the Attendance Code Change in IC?</vt:lpstr>
      <vt:lpstr>Are there any other changes? ES Tardies</vt:lpstr>
      <vt:lpstr>Are there anymore changes? 90% Rule</vt:lpstr>
      <vt:lpstr>The Two-Level Approach to Excused Absences and Chronic Absenteeism</vt:lpstr>
      <vt:lpstr>Questions:  </vt:lpstr>
      <vt:lpstr>Questions:</vt:lpstr>
      <vt:lpstr>Thank You!</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Attendance Codes:  What’s Changed</dc:title>
  <dc:creator>Lapenta, Bryn</dc:creator>
  <cp:lastModifiedBy>Hall, Sean</cp:lastModifiedBy>
  <cp:revision>161</cp:revision>
  <cp:lastPrinted>2018-04-12T17:29:55Z</cp:lastPrinted>
  <dcterms:created xsi:type="dcterms:W3CDTF">2018-04-11T16:05:24Z</dcterms:created>
  <dcterms:modified xsi:type="dcterms:W3CDTF">2018-07-26T14:47:43Z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0x010100802425EC81C34747B9C96EA70290787F</vt:lpwstr>
  </property>
</Properties>
</file>